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31" r:id="rId2"/>
    <p:sldId id="345" r:id="rId3"/>
    <p:sldId id="349" r:id="rId4"/>
    <p:sldId id="346" r:id="rId5"/>
    <p:sldId id="263" r:id="rId6"/>
    <p:sldId id="264" r:id="rId7"/>
    <p:sldId id="350" r:id="rId8"/>
    <p:sldId id="256" r:id="rId9"/>
    <p:sldId id="285" r:id="rId10"/>
    <p:sldId id="336" r:id="rId11"/>
    <p:sldId id="314" r:id="rId12"/>
    <p:sldId id="286" r:id="rId13"/>
    <p:sldId id="315" r:id="rId14"/>
    <p:sldId id="324" r:id="rId15"/>
    <p:sldId id="290" r:id="rId16"/>
    <p:sldId id="293" r:id="rId17"/>
    <p:sldId id="294" r:id="rId18"/>
    <p:sldId id="295" r:id="rId19"/>
    <p:sldId id="297" r:id="rId20"/>
    <p:sldId id="301" r:id="rId21"/>
    <p:sldId id="328" r:id="rId22"/>
    <p:sldId id="333" r:id="rId23"/>
    <p:sldId id="317" r:id="rId24"/>
    <p:sldId id="334" r:id="rId25"/>
    <p:sldId id="337" r:id="rId26"/>
    <p:sldId id="353" r:id="rId27"/>
    <p:sldId id="347" r:id="rId28"/>
    <p:sldId id="307" r:id="rId29"/>
    <p:sldId id="348" r:id="rId30"/>
    <p:sldId id="352" r:id="rId31"/>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erre Farron" initials="PF"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103" autoAdjust="0"/>
    <p:restoredTop sz="86431" autoAdjust="0"/>
  </p:normalViewPr>
  <p:slideViewPr>
    <p:cSldViewPr snapToGrid="0" snapToObjects="1">
      <p:cViewPr>
        <p:scale>
          <a:sx n="100" d="100"/>
          <a:sy n="100" d="100"/>
        </p:scale>
        <p:origin x="-776" y="-304"/>
      </p:cViewPr>
      <p:guideLst>
        <p:guide orient="horz" pos="2160"/>
        <p:guide pos="2880"/>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102" d="100"/>
        <a:sy n="102" d="100"/>
      </p:scale>
      <p:origin x="0" y="0"/>
    </p:cViewPr>
  </p:sorterViewPr>
  <p:notesViewPr>
    <p:cSldViewPr snapToGrid="0" snapToObjects="1">
      <p:cViewPr varScale="1">
        <p:scale>
          <a:sx n="107" d="100"/>
          <a:sy n="107" d="100"/>
        </p:scale>
        <p:origin x="-4344"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commentAuthors" Target="commentAuthors.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C7DD88-4C01-F54E-890D-EE2423875D2C}" type="datetimeFigureOut">
              <a:rPr lang="fr-FR" smtClean="0"/>
              <a:t>28.09.17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929767-E762-CD4C-A0FF-89A5D1A7A0D4}" type="slidenum">
              <a:rPr lang="fr-FR" smtClean="0"/>
              <a:t>‹#›</a:t>
            </a:fld>
            <a:endParaRPr lang="fr-FR"/>
          </a:p>
        </p:txBody>
      </p:sp>
    </p:spTree>
    <p:extLst>
      <p:ext uri="{BB962C8B-B14F-4D97-AF65-F5344CB8AC3E}">
        <p14:creationId xmlns:p14="http://schemas.microsoft.com/office/powerpoint/2010/main" val="39849430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Bien souvent, seul le sens le plus extérieur, destiné à être </a:t>
            </a:r>
            <a:r>
              <a:rPr lang="fr-FR" sz="1200" i="1" kern="1200" dirty="0" smtClean="0">
                <a:solidFill>
                  <a:schemeClr val="tx1"/>
                </a:solidFill>
                <a:effectLst/>
                <a:latin typeface="+mn-lt"/>
                <a:ea typeface="+mn-ea"/>
                <a:cs typeface="+mn-cs"/>
              </a:rPr>
              <a:t>présenté</a:t>
            </a:r>
            <a:r>
              <a:rPr lang="fr-FR" sz="1200" kern="1200" dirty="0" smtClean="0">
                <a:solidFill>
                  <a:schemeClr val="tx1"/>
                </a:solidFill>
                <a:effectLst/>
                <a:latin typeface="+mn-lt"/>
                <a:ea typeface="+mn-ea"/>
                <a:cs typeface="+mn-cs"/>
              </a:rPr>
              <a:t> aux autres, est apparent.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Par exemple :</a:t>
            </a:r>
            <a:r>
              <a:rPr lang="fr-FR" sz="1200" i="1" kern="1200" dirty="0" smtClean="0">
                <a:solidFill>
                  <a:schemeClr val="tx1"/>
                </a:solidFill>
                <a:effectLst/>
                <a:latin typeface="+mn-lt"/>
                <a:ea typeface="+mn-ea"/>
                <a:cs typeface="+mn-cs"/>
              </a:rPr>
              <a:t> je travaille pour fournir des produits ou des services utiles à d’autres</a:t>
            </a:r>
            <a:r>
              <a:rPr lang="fr-FR" sz="1200" kern="1200" dirty="0" smtClean="0">
                <a:solidFill>
                  <a:schemeClr val="tx1"/>
                </a:solidFill>
                <a:effectLst/>
                <a:latin typeface="+mn-lt"/>
                <a:ea typeface="+mn-ea"/>
                <a:cs typeface="+mn-cs"/>
              </a:rPr>
              <a:t>. Mais sous ce premier sens, il y en a d’autres tels que :</a:t>
            </a:r>
            <a:r>
              <a:rPr lang="fr-FR" sz="1200" i="1" kern="1200" dirty="0" smtClean="0">
                <a:solidFill>
                  <a:schemeClr val="tx1"/>
                </a:solidFill>
                <a:effectLst/>
                <a:latin typeface="+mn-lt"/>
                <a:ea typeface="+mn-ea"/>
                <a:cs typeface="+mn-cs"/>
              </a:rPr>
              <a:t> je travaille pour réaliser mes désirs ou pour participer à la vie de la communauté</a:t>
            </a:r>
            <a:r>
              <a:rPr lang="fr-FR" sz="1200" kern="1200" dirty="0" smtClean="0">
                <a:solidFill>
                  <a:schemeClr val="tx1"/>
                </a:solidFill>
                <a:effectLst/>
                <a:latin typeface="+mn-lt"/>
                <a:ea typeface="+mn-ea"/>
                <a:cs typeface="+mn-cs"/>
              </a:rPr>
              <a:t>. Lors d’une crise, certains sens s’effondrent et d’autres sont dévoilés : </a:t>
            </a:r>
            <a:r>
              <a:rPr lang="fr-FR" sz="1200" i="1" kern="1200" dirty="0" smtClean="0">
                <a:solidFill>
                  <a:schemeClr val="tx1"/>
                </a:solidFill>
                <a:effectLst/>
                <a:latin typeface="+mn-lt"/>
                <a:ea typeface="+mn-ea"/>
                <a:cs typeface="+mn-cs"/>
              </a:rPr>
              <a:t>j’ai toujours cru que j’avais choisi mon travail par idéal ou par conviction religieuse et voilà que je découvre que ce choix est lié à ce que j’ai vécu dans mon enfance</a:t>
            </a:r>
            <a:r>
              <a:rPr lang="fr-FR" sz="1200" kern="1200" dirty="0" smtClean="0">
                <a:solidFill>
                  <a:schemeClr val="tx1"/>
                </a:solidFill>
                <a:effectLst/>
                <a:latin typeface="+mn-lt"/>
                <a:ea typeface="+mn-ea"/>
                <a:cs typeface="+mn-cs"/>
              </a:rPr>
              <a:t>. Pour ne donner qu’un exemple, on sait aujourd’hui que les personnes qui aiment travailler avec des personnes très âgées, malgré la difficulté de ce genre de travail, ont souvent eu, dans leur enfance, une relation positive marquante avec une personne âgée.</a:t>
            </a:r>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3</a:t>
            </a:fld>
            <a:endParaRPr lang="fr-FR"/>
          </a:p>
        </p:txBody>
      </p:sp>
    </p:spTree>
    <p:extLst>
      <p:ext uri="{BB962C8B-B14F-4D97-AF65-F5344CB8AC3E}">
        <p14:creationId xmlns:p14="http://schemas.microsoft.com/office/powerpoint/2010/main" val="91029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5</a:t>
            </a:fld>
            <a:endParaRPr lang="fr-FR"/>
          </a:p>
        </p:txBody>
      </p:sp>
    </p:spTree>
    <p:extLst>
      <p:ext uri="{BB962C8B-B14F-4D97-AF65-F5344CB8AC3E}">
        <p14:creationId xmlns:p14="http://schemas.microsoft.com/office/powerpoint/2010/main" val="1910012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Selon le poète Hésiode (vers 700 av. J-C), au temps mythique de l’âge d’or, le sol fournissait de lui-même du fruit en abondance. </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8</a:t>
            </a:fld>
            <a:endParaRPr lang="fr-FR"/>
          </a:p>
        </p:txBody>
      </p:sp>
    </p:spTree>
    <p:extLst>
      <p:ext uri="{BB962C8B-B14F-4D97-AF65-F5344CB8AC3E}">
        <p14:creationId xmlns:p14="http://schemas.microsoft.com/office/powerpoint/2010/main" val="90524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certaines communautés protestantes du courant</a:t>
            </a:r>
            <a:r>
              <a:rPr lang="fr-FR" baseline="0" dirty="0" smtClean="0"/>
              <a:t> dit « évangélique »</a:t>
            </a:r>
            <a:r>
              <a:rPr lang="fr-FR" dirty="0" smtClean="0"/>
              <a:t>, c’est les interprétations</a:t>
            </a:r>
            <a:r>
              <a:rPr lang="fr-FR" baseline="0" dirty="0" smtClean="0"/>
              <a:t> des leaders qui font autorité.</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10</a:t>
            </a:fld>
            <a:endParaRPr lang="fr-FR"/>
          </a:p>
        </p:txBody>
      </p:sp>
    </p:spTree>
    <p:extLst>
      <p:ext uri="{BB962C8B-B14F-4D97-AF65-F5344CB8AC3E}">
        <p14:creationId xmlns:p14="http://schemas.microsoft.com/office/powerpoint/2010/main" val="300003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Trad.  </a:t>
            </a:r>
            <a:r>
              <a:rPr lang="fr-FR" dirty="0" err="1" smtClean="0"/>
              <a:t>Chouraqui</a:t>
            </a:r>
            <a:r>
              <a:rPr lang="fr-FR" dirty="0" smtClean="0"/>
              <a:t>.</a:t>
            </a:r>
            <a:r>
              <a:rPr lang="fr-FR" baseline="0" dirty="0" smtClean="0"/>
              <a:t> </a:t>
            </a:r>
            <a:r>
              <a:rPr lang="fr-FR" baseline="0" dirty="0" err="1" smtClean="0"/>
              <a:t>Ergon</a:t>
            </a:r>
            <a:r>
              <a:rPr lang="fr-FR" baseline="0" dirty="0" smtClean="0"/>
              <a:t> : œuvre, travail</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pPr/>
              <a:t>11</a:t>
            </a:fld>
            <a:endParaRPr lang="fr-FR" dirty="0"/>
          </a:p>
        </p:txBody>
      </p:sp>
    </p:spTree>
    <p:extLst>
      <p:ext uri="{BB962C8B-B14F-4D97-AF65-F5344CB8AC3E}">
        <p14:creationId xmlns:p14="http://schemas.microsoft.com/office/powerpoint/2010/main" val="3165769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 On  a ici un des premiers conflits de travail de l'histoire mais le travail n’en est pas le centre. </a:t>
            </a:r>
          </a:p>
          <a:p>
            <a:endParaRPr lang="fr-FR" dirty="0" smtClean="0"/>
          </a:p>
          <a:p>
            <a:r>
              <a:rPr lang="fr-FR" sz="1200" kern="1200" dirty="0" smtClean="0">
                <a:solidFill>
                  <a:schemeClr val="tx1"/>
                </a:solidFill>
                <a:effectLst/>
                <a:latin typeface="+mn-lt"/>
                <a:ea typeface="+mn-ea"/>
                <a:cs typeface="+mn-cs"/>
              </a:rPr>
              <a:t>5 Le Pharaon dit: «Maintenant que la population du pays est nombreuse, vous voudriez qu’ils se reposent de leurs corvées!»  (Ex 5, 1-5)</a:t>
            </a:r>
            <a:r>
              <a:rPr lang="fr-FR" dirty="0" smtClean="0">
                <a:effectLst/>
              </a:rPr>
              <a:t>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12</a:t>
            </a:fld>
            <a:endParaRPr lang="fr-FR"/>
          </a:p>
        </p:txBody>
      </p:sp>
    </p:spTree>
    <p:extLst>
      <p:ext uri="{BB962C8B-B14F-4D97-AF65-F5344CB8AC3E}">
        <p14:creationId xmlns:p14="http://schemas.microsoft.com/office/powerpoint/2010/main" val="2354478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dirty="0" smtClean="0"/>
              <a:t>Tu ne feras aucun ouvrage, ni toi, ni ton fils, ni ta fille, ni ton serviteur, ni ta servante, ni ton </a:t>
            </a:r>
            <a:r>
              <a:rPr lang="fr-FR" sz="1400" dirty="0" err="1" smtClean="0"/>
              <a:t>boeuf</a:t>
            </a:r>
            <a:r>
              <a:rPr lang="fr-FR" sz="1400" dirty="0" smtClean="0"/>
              <a:t>, ni ton âne, ni aucune de tes bêtes, ni l’émigré que tu as dans tes villes, afin que ton serviteur et ta servante se reposent comme toi. </a:t>
            </a:r>
            <a:endParaRPr lang="fr-FR" sz="1400"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13</a:t>
            </a:fld>
            <a:endParaRPr lang="fr-FR"/>
          </a:p>
        </p:txBody>
      </p:sp>
    </p:spTree>
    <p:extLst>
      <p:ext uri="{BB962C8B-B14F-4D97-AF65-F5344CB8AC3E}">
        <p14:creationId xmlns:p14="http://schemas.microsoft.com/office/powerpoint/2010/main" val="3792289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 s’inspirant de la sollicitude du Créateur :</a:t>
            </a:r>
          </a:p>
          <a:p>
            <a:r>
              <a:rPr lang="fr-FR" dirty="0" smtClean="0"/>
              <a:t>« A toute bête de la terre, à tout oiseau du ciel, à tout ce qui remue sur la terre et qui a souffle de vie</a:t>
            </a:r>
            <a:r>
              <a:rPr lang="fr-FR" b="1" dirty="0" smtClean="0"/>
              <a:t>, je donne pour nourriture toute herbe mûrissante</a:t>
            </a:r>
            <a:r>
              <a:rPr lang="fr-FR" dirty="0" smtClean="0"/>
              <a:t>. » Il en fut ainsi. Dieu vit tout ce qu'il avait fait. Voilà, c'était très bon. Il y eut un soir, il y eut un matin: sixième jour. (</a:t>
            </a:r>
            <a:r>
              <a:rPr lang="fr-FR" dirty="0" err="1" smtClean="0"/>
              <a:t>Gn</a:t>
            </a:r>
            <a:r>
              <a:rPr lang="fr-FR" dirty="0" smtClean="0"/>
              <a:t> 1, 30-31) </a:t>
            </a:r>
          </a:p>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lendemain, le 7e jour, Dieu s’arrête : on verra plus loin que ce jour a une importance particulière.</a:t>
            </a:r>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14</a:t>
            </a:fld>
            <a:endParaRPr lang="fr-FR"/>
          </a:p>
        </p:txBody>
      </p:sp>
    </p:spTree>
    <p:extLst>
      <p:ext uri="{BB962C8B-B14F-4D97-AF65-F5344CB8AC3E}">
        <p14:creationId xmlns:p14="http://schemas.microsoft.com/office/powerpoint/2010/main" val="3841853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ce récit mythologique, il est intéressant de noter que ce paradis n’est pas achevé tant qu’il ne s’y trouve pas un être humain pour y cultiver le sol.</a:t>
            </a:r>
          </a:p>
          <a:p>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 verbe hébreu </a:t>
            </a:r>
            <a:r>
              <a:rPr lang="fr-FR" i="1" dirty="0" smtClean="0"/>
              <a:t>‘</a:t>
            </a:r>
            <a:r>
              <a:rPr lang="fr-FR" i="1" dirty="0" err="1" smtClean="0"/>
              <a:t>âvâd</a:t>
            </a:r>
            <a:r>
              <a:rPr lang="fr-FR" dirty="0" smtClean="0"/>
              <a:t>  qu’on traduit par « cultiver » puisqu’il s’agit du sol, signifie aussi « travailler » et « servir ».</a:t>
            </a:r>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15</a:t>
            </a:fld>
            <a:endParaRPr lang="fr-FR"/>
          </a:p>
        </p:txBody>
      </p:sp>
    </p:spTree>
    <p:extLst>
      <p:ext uri="{BB962C8B-B14F-4D97-AF65-F5344CB8AC3E}">
        <p14:creationId xmlns:p14="http://schemas.microsoft.com/office/powerpoint/2010/main" val="3771246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Son but est de permettre à l’homme et à la femme, et ensuite à tous les êtes humains, de vivre une relation fondée sur un respect mutuel. </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  il prit l'un de</a:t>
            </a:r>
            <a:r>
              <a:rPr lang="fr-FR" b="1" dirty="0" smtClean="0"/>
              <a:t> ses côtés</a:t>
            </a:r>
            <a:r>
              <a:rPr lang="fr-FR" dirty="0" smtClean="0"/>
              <a:t> et referma les chairs à sa place. Le SEIGNEUR Dieu transforma le côté qu'il avait pris à l'homme en une femme qu'il lui amena. »  </a:t>
            </a:r>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17</a:t>
            </a:fld>
            <a:endParaRPr lang="fr-FR"/>
          </a:p>
        </p:txBody>
      </p:sp>
    </p:spTree>
    <p:extLst>
      <p:ext uri="{BB962C8B-B14F-4D97-AF65-F5344CB8AC3E}">
        <p14:creationId xmlns:p14="http://schemas.microsoft.com/office/powerpoint/2010/main" val="2125148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Il écoutent la logique de la convoitise plutôt que la parole protectrice que Dieu leur a adressée.</a:t>
            </a:r>
            <a:r>
              <a:rPr lang="fr-FR"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Pendant des siècles dans le christianisme, on a ainsi lu ce récit comme une tragédie : tout allait si bien dans ce beau paradis et voilà que par leur faute, Adam et Eve gâchent tout ! </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18</a:t>
            </a:fld>
            <a:endParaRPr lang="fr-FR"/>
          </a:p>
        </p:txBody>
      </p:sp>
    </p:spTree>
    <p:extLst>
      <p:ext uri="{BB962C8B-B14F-4D97-AF65-F5344CB8AC3E}">
        <p14:creationId xmlns:p14="http://schemas.microsoft.com/office/powerpoint/2010/main" val="3511492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cette société autoritaire, il n’y a pas la moindre place pour la différence. La construction d’une tour qui monte jusqu’au ciel symbolise un désir de toute-puissance, le refus de toute limite, de toute loi.  Une humanité qui se sent unie dans un système totalitaire est capable de toutes les démesures.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19</a:t>
            </a:fld>
            <a:endParaRPr lang="fr-FR"/>
          </a:p>
        </p:txBody>
      </p:sp>
    </p:spTree>
    <p:extLst>
      <p:ext uri="{BB962C8B-B14F-4D97-AF65-F5344CB8AC3E}">
        <p14:creationId xmlns:p14="http://schemas.microsoft.com/office/powerpoint/2010/main" val="1051581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Voir Mt 13, 55 ; Mc 6,3</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L’apôtre Paul estime aussi que son activité d’apôtre est un travail qu’il serait légitime de rémunérer. Il y renonce néanmoins, préférant gagner sa vie en travaillant de ses mains pour ne pas être à la charge des communautés 1 Co 9, 1-15</a:t>
            </a:r>
          </a:p>
          <a:p>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20</a:t>
            </a:fld>
            <a:endParaRPr lang="fr-FR"/>
          </a:p>
        </p:txBody>
      </p:sp>
    </p:spTree>
    <p:extLst>
      <p:ext uri="{BB962C8B-B14F-4D97-AF65-F5344CB8AC3E}">
        <p14:creationId xmlns:p14="http://schemas.microsoft.com/office/powerpoint/2010/main" val="3137997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A joué un rôle considérable dans l’éthique protestante du travail.</a:t>
            </a:r>
          </a:p>
          <a:p>
            <a:endParaRPr lang="fr-FR" dirty="0" smtClean="0"/>
          </a:p>
          <a:p>
            <a:r>
              <a:rPr lang="fr-FR" dirty="0" smtClean="0"/>
              <a:t>« Ses » comptes : il n’y a pas de possessif</a:t>
            </a:r>
            <a:r>
              <a:rPr lang="fr-FR" baseline="0" dirty="0" smtClean="0"/>
              <a:t> dans le récit.</a:t>
            </a:r>
          </a:p>
          <a:p>
            <a:endParaRPr lang="fr-FR" baseline="0" dirty="0" smtClean="0"/>
          </a:p>
          <a:p>
            <a:r>
              <a:rPr lang="fr-FR" sz="1200" kern="1200" dirty="0" smtClean="0">
                <a:solidFill>
                  <a:schemeClr val="tx1"/>
                </a:solidFill>
                <a:effectLst/>
                <a:latin typeface="+mn-lt"/>
                <a:ea typeface="+mn-ea"/>
                <a:cs typeface="+mn-cs"/>
              </a:rPr>
              <a:t>‹C’est bien, bon et fidèle serviteur, tu as été fidèle en peu de choses, sur beaucoup je t’établirai; viens te réjouir avec ton maître.› </a:t>
            </a:r>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21</a:t>
            </a:fld>
            <a:endParaRPr lang="fr-FR"/>
          </a:p>
        </p:txBody>
      </p:sp>
    </p:spTree>
    <p:extLst>
      <p:ext uri="{BB962C8B-B14F-4D97-AF65-F5344CB8AC3E}">
        <p14:creationId xmlns:p14="http://schemas.microsoft.com/office/powerpoint/2010/main" val="1310048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22</a:t>
            </a:fld>
            <a:endParaRPr lang="fr-FR"/>
          </a:p>
        </p:txBody>
      </p:sp>
    </p:spTree>
    <p:extLst>
      <p:ext uri="{BB962C8B-B14F-4D97-AF65-F5344CB8AC3E}">
        <p14:creationId xmlns:p14="http://schemas.microsoft.com/office/powerpoint/2010/main" val="1139458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dirty="0" smtClean="0"/>
              <a:t>Source</a:t>
            </a:r>
            <a:r>
              <a:rPr lang="fr-FR" sz="1400" baseline="0" dirty="0" smtClean="0"/>
              <a:t>s : François </a:t>
            </a:r>
            <a:r>
              <a:rPr lang="fr-FR" sz="1400" baseline="0" dirty="0" err="1" smtClean="0"/>
              <a:t>Dermange</a:t>
            </a:r>
            <a:r>
              <a:rPr lang="fr-FR" sz="1400" baseline="0" dirty="0" smtClean="0"/>
              <a:t>, article </a:t>
            </a:r>
            <a:r>
              <a:rPr lang="fr-FR" sz="1400" b="1" i="1" baseline="0" dirty="0" smtClean="0"/>
              <a:t>Vocation</a:t>
            </a:r>
            <a:r>
              <a:rPr lang="fr-FR" sz="1400" baseline="0" dirty="0" smtClean="0"/>
              <a:t> dans l’Encyclopédie du protestantisme.</a:t>
            </a:r>
          </a:p>
          <a:p>
            <a:endParaRPr lang="fr-FR" sz="1400" baseline="0" dirty="0" smtClean="0"/>
          </a:p>
          <a:p>
            <a:r>
              <a:rPr lang="fr-FR" sz="1400" baseline="0" dirty="0" smtClean="0"/>
              <a:t>Le thème de la sanctification, présent chez Calvin, a souvent été laissé de côté dans le protestantisme. </a:t>
            </a:r>
          </a:p>
          <a:p>
            <a:endParaRPr lang="fr-FR" sz="1400" baseline="0" dirty="0" smtClean="0"/>
          </a:p>
          <a:p>
            <a:r>
              <a:rPr lang="fr-FR" sz="1400" dirty="0" err="1" smtClean="0"/>
              <a:t>Ro</a:t>
            </a:r>
            <a:r>
              <a:rPr lang="fr-FR" sz="1400" baseline="0" dirty="0" smtClean="0"/>
              <a:t> 12, 2 : «  </a:t>
            </a:r>
            <a:r>
              <a:rPr lang="fr-FR" sz="1400" dirty="0" smtClean="0"/>
              <a:t>Ne vous conformez pas à ce </a:t>
            </a:r>
            <a:r>
              <a:rPr lang="fr-FR" sz="1400" dirty="0" err="1" smtClean="0"/>
              <a:t>monde-ci</a:t>
            </a:r>
            <a:r>
              <a:rPr lang="fr-FR" sz="1400" dirty="0" smtClean="0"/>
              <a:t>, mais soyez transfigurés (« métamorphosés ») par le renouvellement de votre intelligence, pour discerner quelle est la volonté de Dieu : ce qui est bon, agréable et parfait. » </a:t>
            </a:r>
            <a:endParaRPr lang="fr-FR" sz="1400" baseline="0" dirty="0" smtClean="0"/>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pPr/>
              <a:t>23</a:t>
            </a:fld>
            <a:endParaRPr lang="fr-FR" dirty="0"/>
          </a:p>
        </p:txBody>
      </p:sp>
    </p:spTree>
    <p:extLst>
      <p:ext uri="{BB962C8B-B14F-4D97-AF65-F5344CB8AC3E}">
        <p14:creationId xmlns:p14="http://schemas.microsoft.com/office/powerpoint/2010/main" val="2516256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Depuis l’encyclique </a:t>
            </a:r>
            <a:r>
              <a:rPr lang="fr-FR" dirty="0" err="1" smtClean="0"/>
              <a:t>Rerum</a:t>
            </a:r>
            <a:r>
              <a:rPr lang="fr-FR" dirty="0" smtClean="0"/>
              <a:t> </a:t>
            </a:r>
            <a:r>
              <a:rPr lang="fr-FR" dirty="0" err="1" smtClean="0"/>
              <a:t>Novarum</a:t>
            </a:r>
            <a:r>
              <a:rPr lang="fr-FR" dirty="0" smtClean="0"/>
              <a:t>, donne une place importante au travail.</a:t>
            </a:r>
          </a:p>
          <a:p>
            <a:r>
              <a:rPr lang="fr-FR" dirty="0" smtClean="0"/>
              <a:t>A partir de </a:t>
            </a:r>
            <a:r>
              <a:rPr lang="fr-FR" dirty="0" err="1" smtClean="0"/>
              <a:t>Gn</a:t>
            </a:r>
            <a:r>
              <a:rPr lang="fr-FR" dirty="0" smtClean="0"/>
              <a:t> 1-2 </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a:t>
            </a:r>
            <a:r>
              <a:rPr lang="fr-FR" baseline="0" dirty="0" smtClean="0"/>
              <a:t> travail </a:t>
            </a:r>
            <a:r>
              <a:rPr lang="fr-FR" dirty="0" smtClean="0"/>
              <a:t>n’est pas une peine mais la collaboration de l’homme et de la femme avec Dieu dans le perfectionnement de la Création</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La personne qui souffre est ainsi appelée </a:t>
            </a:r>
            <a:r>
              <a:rPr lang="fr-FR" dirty="0" smtClean="0">
                <a:solidFill>
                  <a:srgbClr val="0000FF"/>
                </a:solidFill>
              </a:rPr>
              <a:t>à aimer sa souffrance</a:t>
            </a:r>
            <a:r>
              <a:rPr lang="fr-FR" dirty="0" smtClean="0"/>
              <a:t>. Si elle n’y parvient pas, elle est renvoyée à un sentiment de culpabilité.  </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 </a:t>
            </a:r>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5E929767-E762-CD4C-A0FF-89A5D1A7A0D4}" type="slidenum">
              <a:rPr lang="fr-FR" smtClean="0"/>
              <a:t>28</a:t>
            </a:fld>
            <a:endParaRPr lang="fr-FR"/>
          </a:p>
        </p:txBody>
      </p:sp>
    </p:spTree>
    <p:extLst>
      <p:ext uri="{BB962C8B-B14F-4D97-AF65-F5344CB8AC3E}">
        <p14:creationId xmlns:p14="http://schemas.microsoft.com/office/powerpoint/2010/main" val="2705747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H"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533860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idx="1"/>
          </p:nvPr>
        </p:nvSpPr>
        <p:spPr/>
        <p:txBody>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884312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H"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Cliquez pour modifier les styles du texte du masque</a:t>
            </a:r>
          </a:p>
        </p:txBody>
      </p:sp>
      <p:sp>
        <p:nvSpPr>
          <p:cNvPr id="4" name="Espace réservé de la date 3"/>
          <p:cNvSpPr>
            <a:spLocks noGrp="1"/>
          </p:cNvSpPr>
          <p:nvPr>
            <p:ph type="dt" sz="half" idx="10"/>
          </p:nvPr>
        </p:nvSpPr>
        <p:spPr/>
        <p:txBody>
          <a:body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52081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e la date 4"/>
          <p:cNvSpPr>
            <a:spLocks noGrp="1"/>
          </p:cNvSpPr>
          <p:nvPr>
            <p:ph type="dt" sz="half" idx="10"/>
          </p:nvPr>
        </p:nvSpPr>
        <p:spPr/>
        <p:txBody>
          <a:bodyPr/>
          <a:lstStyle/>
          <a:p>
            <a:fld id="{F36558D0-AE7E-E04C-AE92-1A3B4FED0A42}" type="datetimeFigureOut">
              <a:rPr lang="fr-FR" smtClean="0"/>
              <a:t>28.09.17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242466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7" name="Espace réservé de la date 6"/>
          <p:cNvSpPr>
            <a:spLocks noGrp="1"/>
          </p:cNvSpPr>
          <p:nvPr>
            <p:ph type="dt" sz="half" idx="10"/>
          </p:nvPr>
        </p:nvSpPr>
        <p:spPr/>
        <p:txBody>
          <a:bodyPr/>
          <a:lstStyle/>
          <a:p>
            <a:fld id="{F36558D0-AE7E-E04C-AE92-1A3B4FED0A42}" type="datetimeFigureOut">
              <a:rPr lang="fr-FR" smtClean="0"/>
              <a:t>28.09.17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166543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e la date 2"/>
          <p:cNvSpPr>
            <a:spLocks noGrp="1"/>
          </p:cNvSpPr>
          <p:nvPr>
            <p:ph type="dt" sz="half" idx="10"/>
          </p:nvPr>
        </p:nvSpPr>
        <p:spPr/>
        <p:txBody>
          <a:bodyPr/>
          <a:lstStyle/>
          <a:p>
            <a:fld id="{F36558D0-AE7E-E04C-AE92-1A3B4FED0A42}" type="datetimeFigureOut">
              <a:rPr lang="fr-FR" smtClean="0"/>
              <a:t>28.09.17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475860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36558D0-AE7E-E04C-AE92-1A3B4FED0A42}" type="datetimeFigureOut">
              <a:rPr lang="fr-FR" smtClean="0"/>
              <a:t>28.09.17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656595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H"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F36558D0-AE7E-E04C-AE92-1A3B4FED0A42}" type="datetimeFigureOut">
              <a:rPr lang="fr-FR" smtClean="0"/>
              <a:t>28.09.17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192435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H"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F36558D0-AE7E-E04C-AE92-1A3B4FED0A42}" type="datetimeFigureOut">
              <a:rPr lang="fr-FR" smtClean="0"/>
              <a:t>28.09.17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147829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12829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H"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CC5D06-6480-3340-8B93-BF6E2C7DCA51}" type="slidenum">
              <a:rPr lang="fr-FR" smtClean="0"/>
              <a:t>‹#›</a:t>
            </a:fld>
            <a:endParaRPr lang="fr-FR"/>
          </a:p>
        </p:txBody>
      </p:sp>
    </p:spTree>
    <p:extLst>
      <p:ext uri="{BB962C8B-B14F-4D97-AF65-F5344CB8AC3E}">
        <p14:creationId xmlns:p14="http://schemas.microsoft.com/office/powerpoint/2010/main" val="39082275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558D0-AE7E-E04C-AE92-1A3B4FED0A42}" type="datetimeFigureOut">
              <a:rPr lang="fr-FR" smtClean="0"/>
              <a:t>28.09.17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C5D06-6480-3340-8B93-BF6E2C7DCA51}" type="slidenum">
              <a:rPr lang="fr-FR" smtClean="0"/>
              <a:t>‹#›</a:t>
            </a:fld>
            <a:endParaRPr lang="fr-FR"/>
          </a:p>
        </p:txBody>
      </p:sp>
    </p:spTree>
    <p:extLst>
      <p:ext uri="{BB962C8B-B14F-4D97-AF65-F5344CB8AC3E}">
        <p14:creationId xmlns:p14="http://schemas.microsoft.com/office/powerpoint/2010/main" val="376536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733778"/>
            <a:ext cx="8229600" cy="4628444"/>
          </a:xfrm>
        </p:spPr>
        <p:txBody>
          <a:bodyPr>
            <a:normAutofit/>
          </a:bodyPr>
          <a:lstStyle/>
          <a:p>
            <a:r>
              <a:rPr lang="fr-FR" sz="4800" b="1" i="1" dirty="0"/>
              <a:t>Sens du travail : </a:t>
            </a:r>
            <a:r>
              <a:rPr lang="fr-FR" sz="4800" b="1" i="1" dirty="0" smtClean="0"/>
              <a:t/>
            </a:r>
            <a:br>
              <a:rPr lang="fr-FR" sz="4800" b="1" i="1" dirty="0" smtClean="0"/>
            </a:br>
            <a:r>
              <a:rPr lang="fr-FR" sz="4800" b="1" i="1" dirty="0" smtClean="0"/>
              <a:t>une </a:t>
            </a:r>
            <a:r>
              <a:rPr lang="fr-FR" sz="4800" b="1" i="1" dirty="0"/>
              <a:t>approche </a:t>
            </a:r>
            <a:r>
              <a:rPr lang="fr-FR" sz="4800" b="1" i="1" dirty="0" smtClean="0"/>
              <a:t>protestante</a:t>
            </a:r>
            <a:br>
              <a:rPr lang="fr-FR" sz="4800" b="1" i="1" dirty="0" smtClean="0"/>
            </a:br>
            <a:r>
              <a:rPr lang="fr-FR" sz="4800" b="1" i="1" dirty="0" smtClean="0"/>
              <a:t/>
            </a:r>
            <a:br>
              <a:rPr lang="fr-FR" sz="4800" b="1" i="1" dirty="0" smtClean="0"/>
            </a:br>
            <a:r>
              <a:rPr lang="fr-FR" sz="3600" b="1" i="1" dirty="0" smtClean="0"/>
              <a:t>Pierre Farron</a:t>
            </a:r>
            <a:r>
              <a:rPr lang="fr-FR" sz="3600" b="1" i="1" dirty="0"/>
              <a:t/>
            </a:r>
            <a:br>
              <a:rPr lang="fr-FR" sz="3600" b="1" i="1" dirty="0"/>
            </a:br>
            <a:r>
              <a:rPr lang="fr-FR" b="1" i="1" dirty="0" smtClean="0"/>
              <a:t> </a:t>
            </a:r>
            <a:endParaRPr lang="fr-FR" dirty="0"/>
          </a:p>
        </p:txBody>
      </p:sp>
    </p:spTree>
    <p:extLst>
      <p:ext uri="{BB962C8B-B14F-4D97-AF65-F5344CB8AC3E}">
        <p14:creationId xmlns:p14="http://schemas.microsoft.com/office/powerpoint/2010/main" val="3454432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commencer</a:t>
            </a:r>
            <a:endParaRPr lang="fr-FR" dirty="0"/>
          </a:p>
        </p:txBody>
      </p:sp>
      <p:sp>
        <p:nvSpPr>
          <p:cNvPr id="3" name="Espace réservé du contenu 2"/>
          <p:cNvSpPr>
            <a:spLocks noGrp="1"/>
          </p:cNvSpPr>
          <p:nvPr>
            <p:ph idx="1"/>
          </p:nvPr>
        </p:nvSpPr>
        <p:spPr/>
        <p:txBody>
          <a:bodyPr/>
          <a:lstStyle/>
          <a:p>
            <a:pPr marL="514350" indent="-514350">
              <a:buAutoNum type="arabicPeriod"/>
            </a:pPr>
            <a:r>
              <a:rPr lang="fr-FR" dirty="0"/>
              <a:t>Q</a:t>
            </a:r>
            <a:r>
              <a:rPr lang="fr-FR" dirty="0" smtClean="0"/>
              <a:t>u’est ce que le sens ?</a:t>
            </a:r>
          </a:p>
          <a:p>
            <a:pPr marL="514350" indent="-514350">
              <a:buAutoNum type="arabicPeriod"/>
            </a:pPr>
            <a:endParaRPr lang="fr-FR" dirty="0" smtClean="0"/>
          </a:p>
          <a:p>
            <a:pPr marL="514350" indent="-514350">
              <a:buAutoNum type="arabicPeriod"/>
            </a:pPr>
            <a:r>
              <a:rPr lang="fr-FR" dirty="0"/>
              <a:t>Q</a:t>
            </a:r>
            <a:r>
              <a:rPr lang="fr-FR" dirty="0" smtClean="0"/>
              <a:t>u’est-ce que le travail ?</a:t>
            </a:r>
          </a:p>
          <a:p>
            <a:pPr marL="0" indent="0">
              <a:buNone/>
            </a:pPr>
            <a:endParaRPr lang="fr-FR" dirty="0"/>
          </a:p>
        </p:txBody>
      </p:sp>
    </p:spTree>
    <p:extLst>
      <p:ext uri="{BB962C8B-B14F-4D97-AF65-F5344CB8AC3E}">
        <p14:creationId xmlns:p14="http://schemas.microsoft.com/office/powerpoint/2010/main" val="92198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1480"/>
          </a:xfrm>
        </p:spPr>
        <p:txBody>
          <a:bodyPr>
            <a:normAutofit/>
          </a:bodyPr>
          <a:lstStyle/>
          <a:p>
            <a:r>
              <a:rPr lang="fr-FR" sz="3600" b="1" dirty="0" smtClean="0"/>
              <a:t>1. Le sens - quelques éléments</a:t>
            </a:r>
            <a:endParaRPr lang="fr-FR" sz="3600" b="1" dirty="0"/>
          </a:p>
        </p:txBody>
      </p:sp>
      <p:sp>
        <p:nvSpPr>
          <p:cNvPr id="3" name="Espace réservé du contenu 2"/>
          <p:cNvSpPr>
            <a:spLocks noGrp="1"/>
          </p:cNvSpPr>
          <p:nvPr>
            <p:ph idx="1"/>
          </p:nvPr>
        </p:nvSpPr>
        <p:spPr>
          <a:xfrm>
            <a:off x="457200" y="1206500"/>
            <a:ext cx="8229600" cy="5218206"/>
          </a:xfrm>
        </p:spPr>
        <p:txBody>
          <a:bodyPr>
            <a:normAutofit fontScale="25000" lnSpcReduction="20000"/>
          </a:bodyPr>
          <a:lstStyle/>
          <a:p>
            <a:pPr>
              <a:lnSpc>
                <a:spcPct val="120000"/>
              </a:lnSpc>
            </a:pPr>
            <a:r>
              <a:rPr lang="fr-FR" sz="9600" dirty="0"/>
              <a:t>Le sens donné au travail </a:t>
            </a:r>
            <a:r>
              <a:rPr lang="fr-FR" sz="9600" dirty="0" smtClean="0"/>
              <a:t>est </a:t>
            </a:r>
            <a:r>
              <a:rPr lang="fr-FR" sz="9600" b="1" dirty="0" smtClean="0"/>
              <a:t>une interprétation </a:t>
            </a:r>
            <a:r>
              <a:rPr lang="fr-FR" sz="9600" dirty="0" smtClean="0"/>
              <a:t>liée au sens </a:t>
            </a:r>
            <a:r>
              <a:rPr lang="fr-FR" sz="9600" dirty="0"/>
              <a:t>donné à l’ensemble de la vie. </a:t>
            </a:r>
            <a:endParaRPr lang="fr-FR" sz="9600" dirty="0" smtClean="0"/>
          </a:p>
          <a:p>
            <a:pPr>
              <a:lnSpc>
                <a:spcPct val="120000"/>
              </a:lnSpc>
              <a:spcBef>
                <a:spcPts val="1800"/>
              </a:spcBef>
            </a:pPr>
            <a:r>
              <a:rPr lang="fr-FR" sz="9600" b="1" dirty="0" smtClean="0">
                <a:solidFill>
                  <a:srgbClr val="0000FF"/>
                </a:solidFill>
              </a:rPr>
              <a:t>Le </a:t>
            </a:r>
            <a:r>
              <a:rPr lang="fr-FR" sz="9600" b="1" dirty="0">
                <a:solidFill>
                  <a:srgbClr val="0000FF"/>
                </a:solidFill>
              </a:rPr>
              <a:t>sens est une mise en relation</a:t>
            </a:r>
            <a:r>
              <a:rPr lang="fr-FR" sz="9600" dirty="0">
                <a:solidFill>
                  <a:srgbClr val="0000FF"/>
                </a:solidFill>
              </a:rPr>
              <a:t> </a:t>
            </a:r>
            <a:r>
              <a:rPr lang="fr-FR" sz="9600" dirty="0"/>
              <a:t>avec les autres, la famille, le milieu social, au sens large, et avec sa propre histoire, marquée par une naissance et une mort qui </a:t>
            </a:r>
            <a:r>
              <a:rPr lang="fr-FR" sz="9600" dirty="0" smtClean="0"/>
              <a:t>dépassent </a:t>
            </a:r>
            <a:r>
              <a:rPr lang="fr-FR" sz="9600" dirty="0"/>
              <a:t>le cadre du travail.  </a:t>
            </a:r>
            <a:endParaRPr lang="fr-FR" sz="9600" dirty="0" smtClean="0"/>
          </a:p>
          <a:p>
            <a:pPr>
              <a:lnSpc>
                <a:spcPct val="120000"/>
              </a:lnSpc>
              <a:spcBef>
                <a:spcPts val="1800"/>
              </a:spcBef>
            </a:pPr>
            <a:r>
              <a:rPr lang="fr-FR" sz="9600" dirty="0" smtClean="0"/>
              <a:t>Cette </a:t>
            </a:r>
            <a:r>
              <a:rPr lang="fr-FR" sz="9600" dirty="0"/>
              <a:t>mise en relation </a:t>
            </a:r>
            <a:r>
              <a:rPr lang="fr-FR" sz="9600" dirty="0" smtClean="0"/>
              <a:t>fait </a:t>
            </a:r>
            <a:r>
              <a:rPr lang="fr-FR" sz="9600" dirty="0"/>
              <a:t>appel à des ressources symboliques, trouvées dans l’héritage culturel, reçu du milieu social. </a:t>
            </a:r>
            <a:r>
              <a:rPr lang="fr-FR" sz="9600" dirty="0" smtClean="0"/>
              <a:t>Pour les Juifs et les chrétiens : la Bible lue et interprétée.</a:t>
            </a:r>
          </a:p>
          <a:p>
            <a:endParaRPr lang="fr-FR" dirty="0"/>
          </a:p>
        </p:txBody>
      </p:sp>
    </p:spTree>
    <p:extLst>
      <p:ext uri="{BB962C8B-B14F-4D97-AF65-F5344CB8AC3E}">
        <p14:creationId xmlns:p14="http://schemas.microsoft.com/office/powerpoint/2010/main" val="255837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Le travail : une activité complexe</a:t>
            </a:r>
            <a:endParaRPr lang="fr-FR" dirty="0"/>
          </a:p>
        </p:txBody>
      </p:sp>
      <p:sp>
        <p:nvSpPr>
          <p:cNvPr id="3" name="Espace réservé du contenu 2"/>
          <p:cNvSpPr>
            <a:spLocks noGrp="1"/>
          </p:cNvSpPr>
          <p:nvPr>
            <p:ph idx="1"/>
          </p:nvPr>
        </p:nvSpPr>
        <p:spPr/>
        <p:txBody>
          <a:bodyPr/>
          <a:lstStyle/>
          <a:p>
            <a:r>
              <a:rPr lang="fr-FR" dirty="0" smtClean="0"/>
              <a:t>Met en jeu de nombreuses relations, aujourd’hui et dans l’histoire.</a:t>
            </a:r>
          </a:p>
          <a:p>
            <a:endParaRPr lang="fr-FR" dirty="0"/>
          </a:p>
          <a:p>
            <a:r>
              <a:rPr lang="fr-FR" dirty="0" smtClean="0"/>
              <a:t>Il est toujours compris à travers des lunettes culturelles.</a:t>
            </a:r>
          </a:p>
          <a:p>
            <a:endParaRPr lang="fr-FR" dirty="0"/>
          </a:p>
          <a:p>
            <a:r>
              <a:rPr lang="fr-FR" dirty="0" smtClean="0"/>
              <a:t>Un apport très important : celui </a:t>
            </a:r>
            <a:r>
              <a:rPr lang="fr-FR" b="1" dirty="0" smtClean="0"/>
              <a:t>des sciences du travail</a:t>
            </a:r>
            <a:r>
              <a:rPr lang="fr-FR" dirty="0" smtClean="0"/>
              <a:t>, proches du terrain.</a:t>
            </a:r>
          </a:p>
          <a:p>
            <a:endParaRPr lang="fr-FR" dirty="0"/>
          </a:p>
        </p:txBody>
      </p:sp>
    </p:spTree>
    <p:extLst>
      <p:ext uri="{BB962C8B-B14F-4D97-AF65-F5344CB8AC3E}">
        <p14:creationId xmlns:p14="http://schemas.microsoft.com/office/powerpoint/2010/main" val="209031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77332"/>
            <a:ext cx="8229600" cy="740305"/>
          </a:xfrm>
        </p:spPr>
        <p:txBody>
          <a:bodyPr>
            <a:noAutofit/>
          </a:bodyPr>
          <a:lstStyle/>
          <a:p>
            <a:r>
              <a:rPr lang="fr-FR" sz="3600" b="1" dirty="0" smtClean="0"/>
              <a:t>Une spécificité </a:t>
            </a:r>
            <a:r>
              <a:rPr lang="fr-FR" sz="3600" b="1" dirty="0"/>
              <a:t>du </a:t>
            </a:r>
            <a:r>
              <a:rPr lang="fr-FR" sz="3600" b="1" dirty="0" smtClean="0"/>
              <a:t>travail </a:t>
            </a:r>
            <a:r>
              <a:rPr lang="fr-FR" sz="3600" b="1" dirty="0"/>
              <a:t>humain</a:t>
            </a:r>
          </a:p>
        </p:txBody>
      </p:sp>
      <p:pic>
        <p:nvPicPr>
          <p:cNvPr id="6" name="Espace réservé du contenu 5" descr="flickr-2353483964-original.jpg"/>
          <p:cNvPicPr>
            <a:picLocks noGrp="1" noChangeAspect="1"/>
          </p:cNvPicPr>
          <p:nvPr>
            <p:ph sz="half" idx="1"/>
          </p:nvPr>
        </p:nvPicPr>
        <p:blipFill>
          <a:blip r:embed="rId3">
            <a:extLst>
              <a:ext uri="{28A0092B-C50C-407E-A947-70E740481C1C}">
                <a14:useLocalDpi xmlns:a14="http://schemas.microsoft.com/office/drawing/2010/main" val="0"/>
              </a:ext>
            </a:extLst>
          </a:blip>
          <a:srcRect l="18005" r="18005"/>
          <a:stretch>
            <a:fillRect/>
          </a:stretch>
        </p:blipFill>
        <p:spPr>
          <a:xfrm>
            <a:off x="457200" y="1792111"/>
            <a:ext cx="4038600" cy="4348163"/>
          </a:xfrm>
        </p:spPr>
      </p:pic>
      <p:sp>
        <p:nvSpPr>
          <p:cNvPr id="4" name="Espace réservé du contenu 3"/>
          <p:cNvSpPr>
            <a:spLocks noGrp="1"/>
          </p:cNvSpPr>
          <p:nvPr>
            <p:ph sz="half" idx="2"/>
          </p:nvPr>
        </p:nvSpPr>
        <p:spPr>
          <a:xfrm>
            <a:off x="4648200" y="1792111"/>
            <a:ext cx="4038600" cy="4600222"/>
          </a:xfrm>
        </p:spPr>
        <p:txBody>
          <a:bodyPr>
            <a:normAutofit fontScale="92500" lnSpcReduction="10000"/>
          </a:bodyPr>
          <a:lstStyle/>
          <a:p>
            <a:pPr marL="0" indent="0">
              <a:buNone/>
            </a:pPr>
            <a:r>
              <a:rPr lang="fr-FR" dirty="0" smtClean="0"/>
              <a:t>	</a:t>
            </a:r>
            <a:r>
              <a:rPr lang="fr-FR" b="1" dirty="0" smtClean="0"/>
              <a:t>Est-ce qu’un abeille 	travaille ?</a:t>
            </a:r>
          </a:p>
          <a:p>
            <a:r>
              <a:rPr lang="fr-FR" dirty="0"/>
              <a:t>L</a:t>
            </a:r>
            <a:r>
              <a:rPr lang="fr-FR" dirty="0" smtClean="0"/>
              <a:t>’effort</a:t>
            </a:r>
            <a:r>
              <a:rPr lang="fr-FR" dirty="0"/>
              <a:t>, </a:t>
            </a:r>
            <a:r>
              <a:rPr lang="fr-FR" dirty="0" smtClean="0"/>
              <a:t>l’habileté</a:t>
            </a:r>
            <a:r>
              <a:rPr lang="fr-FR" dirty="0"/>
              <a:t>, </a:t>
            </a:r>
            <a:r>
              <a:rPr lang="fr-FR" dirty="0" smtClean="0"/>
              <a:t>l’organisation</a:t>
            </a:r>
            <a:r>
              <a:rPr lang="fr-FR" dirty="0"/>
              <a:t>, </a:t>
            </a:r>
            <a:r>
              <a:rPr lang="fr-FR" dirty="0" smtClean="0"/>
              <a:t>donnent un </a:t>
            </a:r>
            <a:r>
              <a:rPr lang="fr-FR" dirty="0"/>
              <a:t>produit </a:t>
            </a:r>
            <a:r>
              <a:rPr lang="fr-FR" dirty="0" smtClean="0"/>
              <a:t>délicieux. </a:t>
            </a:r>
          </a:p>
          <a:p>
            <a:r>
              <a:rPr lang="fr-FR" dirty="0" smtClean="0"/>
              <a:t>mais pas d’autonomie, d’apprentissage ou de transmission</a:t>
            </a:r>
          </a:p>
          <a:p>
            <a:r>
              <a:rPr lang="fr-FR" dirty="0"/>
              <a:t>a</a:t>
            </a:r>
            <a:r>
              <a:rPr lang="fr-FR" dirty="0" smtClean="0"/>
              <a:t>ctivité automatique</a:t>
            </a:r>
            <a:r>
              <a:rPr lang="fr-FR" dirty="0"/>
              <a:t>, immuable. </a:t>
            </a:r>
            <a:endParaRPr lang="fr-FR" dirty="0" smtClean="0"/>
          </a:p>
          <a:p>
            <a:r>
              <a:rPr lang="fr-FR" b="1" dirty="0" smtClean="0"/>
              <a:t>Pas de parole</a:t>
            </a:r>
            <a:r>
              <a:rPr lang="fr-FR" dirty="0" smtClean="0"/>
              <a:t>.</a:t>
            </a:r>
            <a:endParaRPr lang="fr-FR" dirty="0"/>
          </a:p>
        </p:txBody>
      </p:sp>
    </p:spTree>
    <p:extLst>
      <p:ext uri="{BB962C8B-B14F-4D97-AF65-F5344CB8AC3E}">
        <p14:creationId xmlns:p14="http://schemas.microsoft.com/office/powerpoint/2010/main" val="42619018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90774"/>
          </a:xfrm>
        </p:spPr>
        <p:txBody>
          <a:bodyPr>
            <a:normAutofit/>
          </a:bodyPr>
          <a:lstStyle/>
          <a:p>
            <a:r>
              <a:rPr lang="fr-FR" sz="3600" b="1" dirty="0" smtClean="0"/>
              <a:t>Le travail humain</a:t>
            </a:r>
            <a:endParaRPr lang="fr-FR" sz="3600" b="1" dirty="0"/>
          </a:p>
        </p:txBody>
      </p:sp>
      <p:sp>
        <p:nvSpPr>
          <p:cNvPr id="3" name="Espace réservé du contenu 2"/>
          <p:cNvSpPr>
            <a:spLocks noGrp="1"/>
          </p:cNvSpPr>
          <p:nvPr>
            <p:ph idx="1"/>
          </p:nvPr>
        </p:nvSpPr>
        <p:spPr>
          <a:xfrm>
            <a:off x="457200" y="1299882"/>
            <a:ext cx="8229600" cy="5005294"/>
          </a:xfrm>
        </p:spPr>
        <p:txBody>
          <a:bodyPr>
            <a:normAutofit fontScale="77500" lnSpcReduction="20000"/>
          </a:bodyPr>
          <a:lstStyle/>
          <a:p>
            <a:r>
              <a:rPr lang="fr-FR" dirty="0"/>
              <a:t>s’inscrit dans un réseau de relations </a:t>
            </a:r>
            <a:r>
              <a:rPr lang="fr-FR" dirty="0" smtClean="0"/>
              <a:t>où </a:t>
            </a:r>
            <a:r>
              <a:rPr lang="fr-FR" b="1" dirty="0"/>
              <a:t>la parole </a:t>
            </a:r>
            <a:r>
              <a:rPr lang="fr-FR" dirty="0"/>
              <a:t>tient une place </a:t>
            </a:r>
            <a:r>
              <a:rPr lang="fr-FR" dirty="0" smtClean="0"/>
              <a:t>essentielle. </a:t>
            </a:r>
          </a:p>
          <a:p>
            <a:endParaRPr lang="fr-FR" dirty="0" smtClean="0"/>
          </a:p>
          <a:p>
            <a:r>
              <a:rPr lang="fr-FR" dirty="0"/>
              <a:t>ce qui distingue le travail du non-travail, c’est </a:t>
            </a:r>
            <a:r>
              <a:rPr lang="fr-FR" b="1" dirty="0"/>
              <a:t>l’utilité reconnue </a:t>
            </a:r>
            <a:r>
              <a:rPr lang="fr-FR" dirty="0"/>
              <a:t>à une activité par la société</a:t>
            </a:r>
            <a:r>
              <a:rPr lang="fr-FR" dirty="0" smtClean="0"/>
              <a:t>.</a:t>
            </a:r>
          </a:p>
          <a:p>
            <a:endParaRPr lang="fr-FR" dirty="0" smtClean="0"/>
          </a:p>
          <a:p>
            <a:pPr>
              <a:lnSpc>
                <a:spcPct val="110000"/>
              </a:lnSpc>
            </a:pPr>
            <a:r>
              <a:rPr lang="fr-FR" b="1" dirty="0"/>
              <a:t>manque de reconnaissance </a:t>
            </a:r>
            <a:r>
              <a:rPr lang="fr-FR" dirty="0"/>
              <a:t>du bénévolat, </a:t>
            </a:r>
            <a:r>
              <a:rPr lang="fr-FR" dirty="0" smtClean="0"/>
              <a:t>des </a:t>
            </a:r>
            <a:r>
              <a:rPr lang="fr-FR" dirty="0"/>
              <a:t>tâches familiales  et ménagères</a:t>
            </a:r>
            <a:r>
              <a:rPr lang="fr-FR" dirty="0" smtClean="0"/>
              <a:t>.</a:t>
            </a:r>
          </a:p>
          <a:p>
            <a:pPr marL="0" indent="0">
              <a:lnSpc>
                <a:spcPct val="110000"/>
              </a:lnSpc>
              <a:buNone/>
            </a:pPr>
            <a:endParaRPr lang="fr-FR" dirty="0"/>
          </a:p>
          <a:p>
            <a:pPr>
              <a:lnSpc>
                <a:spcPct val="110000"/>
              </a:lnSpc>
            </a:pPr>
            <a:r>
              <a:rPr lang="fr-FR" dirty="0"/>
              <a:t>ces activités </a:t>
            </a:r>
            <a:r>
              <a:rPr lang="fr-FR" dirty="0" smtClean="0"/>
              <a:t>ont toutes les </a:t>
            </a:r>
            <a:r>
              <a:rPr lang="fr-FR" dirty="0"/>
              <a:t>caractéristiques du travail sauf la </a:t>
            </a:r>
            <a:r>
              <a:rPr lang="fr-FR" dirty="0" smtClean="0"/>
              <a:t>reconnaissance sociale.</a:t>
            </a:r>
          </a:p>
          <a:p>
            <a:pPr>
              <a:lnSpc>
                <a:spcPct val="110000"/>
              </a:lnSpc>
            </a:pPr>
            <a:endParaRPr lang="fr-FR" b="1" dirty="0"/>
          </a:p>
          <a:p>
            <a:pPr>
              <a:lnSpc>
                <a:spcPct val="110000"/>
              </a:lnSpc>
            </a:pPr>
            <a:r>
              <a:rPr lang="fr-FR" b="1" dirty="0"/>
              <a:t>L</a:t>
            </a:r>
            <a:r>
              <a:rPr lang="fr-FR" b="1" dirty="0" smtClean="0"/>
              <a:t>e </a:t>
            </a:r>
            <a:r>
              <a:rPr lang="fr-FR" b="1" dirty="0"/>
              <a:t>besoin de reconnaissance est fondamental.</a:t>
            </a:r>
          </a:p>
          <a:p>
            <a:endParaRPr lang="fr-FR" dirty="0" smtClean="0"/>
          </a:p>
        </p:txBody>
      </p:sp>
    </p:spTree>
    <p:extLst>
      <p:ext uri="{BB962C8B-B14F-4D97-AF65-F5344CB8AC3E}">
        <p14:creationId xmlns:p14="http://schemas.microsoft.com/office/powerpoint/2010/main" val="28254145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deux racines</a:t>
            </a:r>
            <a:endParaRPr lang="fr-FR" dirty="0"/>
          </a:p>
        </p:txBody>
      </p:sp>
      <p:sp>
        <p:nvSpPr>
          <p:cNvPr id="3" name="Espace réservé du contenu 2"/>
          <p:cNvSpPr>
            <a:spLocks noGrp="1"/>
          </p:cNvSpPr>
          <p:nvPr>
            <p:ph idx="1"/>
          </p:nvPr>
        </p:nvSpPr>
        <p:spPr/>
        <p:txBody>
          <a:bodyPr/>
          <a:lstStyle/>
          <a:p>
            <a:r>
              <a:rPr lang="fr-FR" dirty="0" smtClean="0"/>
              <a:t>La Grèce antique, le plus souvent inconnue</a:t>
            </a:r>
          </a:p>
          <a:p>
            <a:endParaRPr lang="fr-FR" dirty="0"/>
          </a:p>
          <a:p>
            <a:r>
              <a:rPr lang="fr-FR" dirty="0" smtClean="0"/>
              <a:t>La Bible, le plus souvent méconnue</a:t>
            </a:r>
            <a:endParaRPr lang="fr-FR" dirty="0"/>
          </a:p>
        </p:txBody>
      </p:sp>
    </p:spTree>
    <p:extLst>
      <p:ext uri="{BB962C8B-B14F-4D97-AF65-F5344CB8AC3E}">
        <p14:creationId xmlns:p14="http://schemas.microsoft.com/office/powerpoint/2010/main" val="326038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Une racine inconnue : la Grèce antique</a:t>
            </a:r>
            <a:endParaRPr lang="fr-FR" sz="3600" b="1" dirty="0"/>
          </a:p>
        </p:txBody>
      </p:sp>
      <p:sp>
        <p:nvSpPr>
          <p:cNvPr id="6" name="Espace réservé du contenu 5"/>
          <p:cNvSpPr>
            <a:spLocks noGrp="1"/>
          </p:cNvSpPr>
          <p:nvPr>
            <p:ph sz="half" idx="1"/>
          </p:nvPr>
        </p:nvSpPr>
        <p:spPr>
          <a:xfrm>
            <a:off x="457200" y="1600200"/>
            <a:ext cx="8229600" cy="4525963"/>
          </a:xfrm>
        </p:spPr>
        <p:txBody>
          <a:bodyPr>
            <a:normAutofit lnSpcReduction="10000"/>
          </a:bodyPr>
          <a:lstStyle/>
          <a:p>
            <a:r>
              <a:rPr lang="fr-FR" dirty="0" smtClean="0"/>
              <a:t>Aux</a:t>
            </a:r>
            <a:r>
              <a:rPr lang="fr-FR" b="1" dirty="0" smtClean="0"/>
              <a:t> </a:t>
            </a:r>
            <a:r>
              <a:rPr lang="fr-FR" dirty="0" smtClean="0"/>
              <a:t>temps mythique de l’âge d’or,  les hommes, comme les dieux, </a:t>
            </a:r>
            <a:r>
              <a:rPr lang="fr-FR" b="1" dirty="0" smtClean="0"/>
              <a:t>ne travaillaient pas</a:t>
            </a:r>
            <a:r>
              <a:rPr lang="fr-FR" dirty="0" smtClean="0"/>
              <a:t>.</a:t>
            </a:r>
          </a:p>
          <a:p>
            <a:endParaRPr lang="fr-FR" dirty="0" smtClean="0"/>
          </a:p>
          <a:p>
            <a:r>
              <a:rPr lang="fr-FR" dirty="0" smtClean="0"/>
              <a:t>Devoir travailler pour produire les biens est </a:t>
            </a:r>
            <a:r>
              <a:rPr lang="fr-FR" b="1" dirty="0" smtClean="0"/>
              <a:t>une fatalité imposée</a:t>
            </a:r>
            <a:r>
              <a:rPr lang="fr-FR" dirty="0" smtClean="0"/>
              <a:t> suite à la transgression de Prométhée, qui avait donné le feu aux hommes.</a:t>
            </a:r>
          </a:p>
          <a:p>
            <a:endParaRPr lang="fr-FR" dirty="0" smtClean="0"/>
          </a:p>
          <a:p>
            <a:r>
              <a:rPr lang="fr-FR" dirty="0"/>
              <a:t>P</a:t>
            </a:r>
            <a:r>
              <a:rPr lang="fr-FR" dirty="0" smtClean="0"/>
              <a:t>as de notion générale du travail mais distinction entre activités marquées par la nécessité matérielle et celles de l’homme libre.</a:t>
            </a:r>
            <a:endParaRPr lang="fr-FR" dirty="0"/>
          </a:p>
        </p:txBody>
      </p:sp>
    </p:spTree>
    <p:extLst>
      <p:ext uri="{BB962C8B-B14F-4D97-AF65-F5344CB8AC3E}">
        <p14:creationId xmlns:p14="http://schemas.microsoft.com/office/powerpoint/2010/main" val="56788731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Héritage de la Grèce antique : la vision du travail dans notre culture</a:t>
            </a:r>
            <a:endParaRPr lang="fr-FR" dirty="0"/>
          </a:p>
        </p:txBody>
      </p:sp>
      <p:sp>
        <p:nvSpPr>
          <p:cNvPr id="3" name="Espace réservé du contenu 2"/>
          <p:cNvSpPr>
            <a:spLocks noGrp="1"/>
          </p:cNvSpPr>
          <p:nvPr>
            <p:ph idx="1"/>
          </p:nvPr>
        </p:nvSpPr>
        <p:spPr>
          <a:xfrm>
            <a:off x="457200" y="1854199"/>
            <a:ext cx="8229600" cy="4271963"/>
          </a:xfrm>
        </p:spPr>
        <p:txBody>
          <a:bodyPr/>
          <a:lstStyle/>
          <a:p>
            <a:r>
              <a:rPr lang="fr-FR" dirty="0" smtClean="0"/>
              <a:t>«</a:t>
            </a:r>
            <a:r>
              <a:rPr lang="fr-FR" dirty="0"/>
              <a:t> Tu gagneras ton pain à la sueur de ton front » : </a:t>
            </a:r>
            <a:r>
              <a:rPr lang="fr-FR" dirty="0" smtClean="0"/>
              <a:t>le </a:t>
            </a:r>
            <a:r>
              <a:rPr lang="fr-FR" dirty="0"/>
              <a:t>travail est une malédiction. </a:t>
            </a:r>
            <a:endParaRPr lang="fr-FR" dirty="0" smtClean="0"/>
          </a:p>
          <a:p>
            <a:endParaRPr lang="fr-FR" dirty="0"/>
          </a:p>
          <a:p>
            <a:r>
              <a:rPr lang="fr-FR" dirty="0" smtClean="0"/>
              <a:t>Pour les peintres de nombreux siècles : </a:t>
            </a:r>
            <a:r>
              <a:rPr lang="fr-FR" dirty="0"/>
              <a:t>a</a:t>
            </a:r>
            <a:r>
              <a:rPr lang="fr-FR" dirty="0" smtClean="0"/>
              <a:t>u paradis, on ne travaille pas !</a:t>
            </a:r>
          </a:p>
          <a:p>
            <a:endParaRPr lang="fr-FR" dirty="0"/>
          </a:p>
          <a:p>
            <a:r>
              <a:rPr lang="fr-FR" dirty="0" smtClean="0"/>
              <a:t>En fait, ce sont des visions </a:t>
            </a:r>
            <a:r>
              <a:rPr lang="is-IS" dirty="0" smtClean="0"/>
              <a:t>… </a:t>
            </a:r>
            <a:r>
              <a:rPr lang="is-IS" b="1" dirty="0" smtClean="0"/>
              <a:t>grecques !</a:t>
            </a:r>
            <a:endParaRPr lang="fr-FR" b="1" dirty="0"/>
          </a:p>
        </p:txBody>
      </p:sp>
    </p:spTree>
    <p:extLst>
      <p:ext uri="{BB962C8B-B14F-4D97-AF65-F5344CB8AC3E}">
        <p14:creationId xmlns:p14="http://schemas.microsoft.com/office/powerpoint/2010/main" val="3660981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Méconnue, la racine judéo-chrétienne</a:t>
            </a:r>
            <a:endParaRPr lang="fr-FR" dirty="0"/>
          </a:p>
        </p:txBody>
      </p:sp>
      <p:sp>
        <p:nvSpPr>
          <p:cNvPr id="3" name="Espace réservé du contenu 2"/>
          <p:cNvSpPr>
            <a:spLocks noGrp="1"/>
          </p:cNvSpPr>
          <p:nvPr>
            <p:ph idx="1"/>
          </p:nvPr>
        </p:nvSpPr>
        <p:spPr/>
        <p:txBody>
          <a:bodyPr/>
          <a:lstStyle/>
          <a:p>
            <a:r>
              <a:rPr lang="fr-FR" b="1" dirty="0" smtClean="0"/>
              <a:t>La source de la Vérité  : la Bible</a:t>
            </a:r>
          </a:p>
          <a:p>
            <a:pPr marL="0" indent="0">
              <a:buNone/>
            </a:pPr>
            <a:endParaRPr lang="fr-FR" b="1" dirty="0" smtClean="0"/>
          </a:p>
          <a:p>
            <a:r>
              <a:rPr lang="fr-FR" dirty="0" smtClean="0"/>
              <a:t>Deux grandes orientations :</a:t>
            </a:r>
          </a:p>
          <a:p>
            <a:pPr lvl="1"/>
            <a:r>
              <a:rPr lang="fr-FR" dirty="0" smtClean="0"/>
              <a:t>l’autorité de l’Eglise définit l’interprétation juste : Eglise catholique</a:t>
            </a:r>
          </a:p>
          <a:p>
            <a:pPr lvl="1"/>
            <a:r>
              <a:rPr lang="fr-FR" dirty="0" smtClean="0"/>
              <a:t>chaque personne est responsable de son interprétation : judaïsme et protestantisme</a:t>
            </a:r>
          </a:p>
          <a:p>
            <a:endParaRPr lang="fr-FR" dirty="0"/>
          </a:p>
        </p:txBody>
      </p:sp>
    </p:spTree>
    <p:extLst>
      <p:ext uri="{BB962C8B-B14F-4D97-AF65-F5344CB8AC3E}">
        <p14:creationId xmlns:p14="http://schemas.microsoft.com/office/powerpoint/2010/main" val="2538595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smtClean="0"/>
              <a:t>Travail </a:t>
            </a:r>
            <a:r>
              <a:rPr lang="fr-FR" sz="3600" b="1" dirty="0" smtClean="0"/>
              <a:t>et Bible</a:t>
            </a:r>
            <a:endParaRPr lang="fr-FR" sz="3600" b="1" dirty="0"/>
          </a:p>
        </p:txBody>
      </p:sp>
      <p:sp>
        <p:nvSpPr>
          <p:cNvPr id="3" name="Espace réservé du contenu 2"/>
          <p:cNvSpPr>
            <a:spLocks noGrp="1"/>
          </p:cNvSpPr>
          <p:nvPr>
            <p:ph idx="1"/>
          </p:nvPr>
        </p:nvSpPr>
        <p:spPr/>
        <p:txBody>
          <a:bodyPr>
            <a:normAutofit/>
          </a:bodyPr>
          <a:lstStyle/>
          <a:p>
            <a:r>
              <a:rPr lang="fr-FR" sz="2800" b="1" dirty="0" smtClean="0"/>
              <a:t>Dieu travaille ! </a:t>
            </a:r>
            <a:r>
              <a:rPr lang="fr-FR" sz="2800" dirty="0"/>
              <a:t>: « Mon père jusqu’à maintenant travaille, et moi je travaille. » </a:t>
            </a:r>
            <a:r>
              <a:rPr lang="fr-FR" sz="2800" dirty="0" smtClean="0"/>
              <a:t>(Jean 5,17).</a:t>
            </a:r>
          </a:p>
          <a:p>
            <a:pPr>
              <a:spcBef>
                <a:spcPts val="1800"/>
              </a:spcBef>
            </a:pPr>
            <a:r>
              <a:rPr lang="fr-FR" sz="2800" dirty="0" smtClean="0"/>
              <a:t>Le travail est une dimension fondamentale de la vie humaine.</a:t>
            </a:r>
          </a:p>
          <a:p>
            <a:pPr>
              <a:spcBef>
                <a:spcPts val="1800"/>
              </a:spcBef>
            </a:pPr>
            <a:r>
              <a:rPr lang="fr-FR" sz="2800" dirty="0" smtClean="0"/>
              <a:t>Aucun mépris pour le travail manuel.</a:t>
            </a:r>
          </a:p>
          <a:p>
            <a:pPr>
              <a:spcBef>
                <a:spcPts val="1800"/>
              </a:spcBef>
            </a:pPr>
            <a:r>
              <a:rPr lang="fr-FR" sz="2800" dirty="0" smtClean="0"/>
              <a:t>Un événement fondateur : l’Exode, un conflit de travail dont le travail n’est pas le centre.</a:t>
            </a:r>
          </a:p>
          <a:p>
            <a:pPr marL="0" indent="0">
              <a:spcBef>
                <a:spcPts val="1800"/>
              </a:spcBef>
              <a:buNone/>
            </a:pPr>
            <a:endParaRPr lang="fr-FR" dirty="0" smtClean="0"/>
          </a:p>
        </p:txBody>
      </p:sp>
    </p:spTree>
    <p:extLst>
      <p:ext uri="{BB962C8B-B14F-4D97-AF65-F5344CB8AC3E}">
        <p14:creationId xmlns:p14="http://schemas.microsoft.com/office/powerpoint/2010/main" val="2439669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578597"/>
          </a:xfrm>
        </p:spPr>
        <p:txBody>
          <a:bodyPr>
            <a:noAutofit/>
          </a:bodyPr>
          <a:lstStyle/>
          <a:p>
            <a:pPr algn="ctr"/>
            <a:r>
              <a:rPr lang="fr-FR" sz="3600" dirty="0" smtClean="0"/>
              <a:t>L’Exode : le Grand </a:t>
            </a:r>
            <a:r>
              <a:rPr lang="fr-FR" sz="3600" dirty="0"/>
              <a:t>P</a:t>
            </a:r>
            <a:r>
              <a:rPr lang="fr-FR" sz="3600" dirty="0" smtClean="0"/>
              <a:t>atron exige la pause</a:t>
            </a:r>
            <a:endParaRPr lang="fr-FR" sz="3600" dirty="0"/>
          </a:p>
        </p:txBody>
      </p:sp>
      <p:pic>
        <p:nvPicPr>
          <p:cNvPr id="4" name="Espace réservé du contenu 3" descr="esclave.jpg"/>
          <p:cNvPicPr>
            <a:picLocks noGrp="1" noChangeAspect="1"/>
          </p:cNvPicPr>
          <p:nvPr>
            <p:ph idx="1"/>
          </p:nvPr>
        </p:nvPicPr>
        <p:blipFill>
          <a:blip r:embed="rId3">
            <a:extLst>
              <a:ext uri="{28A0092B-C50C-407E-A947-70E740481C1C}">
                <a14:useLocalDpi xmlns:a14="http://schemas.microsoft.com/office/drawing/2010/main" val="0"/>
              </a:ext>
            </a:extLst>
          </a:blip>
          <a:srcRect t="-2691" b="-2691"/>
          <a:stretch>
            <a:fillRect/>
          </a:stretch>
        </p:blipFill>
        <p:spPr>
          <a:xfrm>
            <a:off x="2898590" y="1137023"/>
            <a:ext cx="5788212" cy="3659841"/>
          </a:xfrm>
        </p:spPr>
      </p:pic>
      <p:sp>
        <p:nvSpPr>
          <p:cNvPr id="3" name="Espace réservé du texte 2"/>
          <p:cNvSpPr>
            <a:spLocks noGrp="1"/>
          </p:cNvSpPr>
          <p:nvPr>
            <p:ph type="body" sz="half" idx="2"/>
          </p:nvPr>
        </p:nvSpPr>
        <p:spPr>
          <a:xfrm>
            <a:off x="457201" y="1852706"/>
            <a:ext cx="2441389" cy="2808941"/>
          </a:xfrm>
        </p:spPr>
        <p:txBody>
          <a:bodyPr>
            <a:normAutofit/>
          </a:bodyPr>
          <a:lstStyle/>
          <a:p>
            <a:r>
              <a:rPr lang="fr-FR" sz="1800" dirty="0"/>
              <a:t>esclave battu par son maître </a:t>
            </a:r>
            <a:endParaRPr lang="fr-FR" sz="1800" dirty="0" smtClean="0"/>
          </a:p>
          <a:p>
            <a:r>
              <a:rPr lang="fr-FR" sz="1800" dirty="0" smtClean="0"/>
              <a:t>(</a:t>
            </a:r>
            <a:r>
              <a:rPr lang="fr-FR" sz="1800" dirty="0"/>
              <a:t>env. 1550 av. J.-C.). </a:t>
            </a:r>
          </a:p>
          <a:p>
            <a:endParaRPr lang="fr-FR" sz="1800" dirty="0" smtClean="0"/>
          </a:p>
          <a:p>
            <a:r>
              <a:rPr lang="fr-FR" sz="1800" dirty="0" smtClean="0"/>
              <a:t>Détail </a:t>
            </a:r>
            <a:r>
              <a:rPr lang="fr-FR" sz="1800" dirty="0"/>
              <a:t>d’une fresque de la tombe de </a:t>
            </a:r>
            <a:r>
              <a:rPr lang="fr-FR" sz="1800" dirty="0" err="1"/>
              <a:t>Menna</a:t>
            </a:r>
            <a:r>
              <a:rPr lang="fr-FR" sz="1800" dirty="0"/>
              <a:t> </a:t>
            </a:r>
            <a:r>
              <a:rPr lang="fr-FR" sz="1800" dirty="0" smtClean="0"/>
              <a:t>à Thèbes</a:t>
            </a:r>
            <a:r>
              <a:rPr lang="fr-FR" sz="1800" dirty="0"/>
              <a:t>. </a:t>
            </a:r>
          </a:p>
        </p:txBody>
      </p:sp>
      <p:sp>
        <p:nvSpPr>
          <p:cNvPr id="6" name="ZoneTexte 5"/>
          <p:cNvSpPr txBox="1"/>
          <p:nvPr/>
        </p:nvSpPr>
        <p:spPr>
          <a:xfrm>
            <a:off x="597648" y="4999085"/>
            <a:ext cx="8089154" cy="830997"/>
          </a:xfrm>
          <a:prstGeom prst="rect">
            <a:avLst/>
          </a:prstGeom>
          <a:noFill/>
        </p:spPr>
        <p:txBody>
          <a:bodyPr wrap="square" rtlCol="0">
            <a:spAutoFit/>
          </a:bodyPr>
          <a:lstStyle/>
          <a:p>
            <a:r>
              <a:rPr lang="fr-FR" sz="2400" dirty="0"/>
              <a:t>Contrairement à toutes </a:t>
            </a:r>
            <a:r>
              <a:rPr lang="fr-FR" sz="2400" dirty="0" smtClean="0"/>
              <a:t>les </a:t>
            </a:r>
            <a:r>
              <a:rPr lang="fr-FR" sz="2400" dirty="0"/>
              <a:t>divinités de l’Antiquité</a:t>
            </a:r>
            <a:r>
              <a:rPr lang="fr-FR" sz="2400" dirty="0" smtClean="0"/>
              <a:t>, le </a:t>
            </a:r>
            <a:r>
              <a:rPr lang="fr-FR" sz="2400" dirty="0"/>
              <a:t>Dieu mystérieux </a:t>
            </a:r>
            <a:r>
              <a:rPr lang="fr-FR" sz="2400" dirty="0" smtClean="0"/>
              <a:t>de </a:t>
            </a:r>
            <a:r>
              <a:rPr lang="fr-FR" sz="2400" dirty="0"/>
              <a:t>l’Exode </a:t>
            </a:r>
            <a:r>
              <a:rPr lang="fr-FR" sz="2400" b="1" dirty="0"/>
              <a:t>ne </a:t>
            </a:r>
            <a:r>
              <a:rPr lang="fr-FR" sz="2400" b="1" dirty="0" smtClean="0"/>
              <a:t>légitime pas le </a:t>
            </a:r>
            <a:r>
              <a:rPr lang="fr-FR" sz="2400" b="1" dirty="0"/>
              <a:t>pouvoir en place</a:t>
            </a:r>
          </a:p>
        </p:txBody>
      </p:sp>
    </p:spTree>
    <p:extLst>
      <p:ext uri="{BB962C8B-B14F-4D97-AF65-F5344CB8AC3E}">
        <p14:creationId xmlns:p14="http://schemas.microsoft.com/office/powerpoint/2010/main" val="927177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b="1" dirty="0" smtClean="0"/>
              <a:t>Un cadre pour la liberté : le commandement du </a:t>
            </a:r>
            <a:r>
              <a:rPr lang="fr-FR" sz="3600" b="1" i="1" dirty="0" smtClean="0"/>
              <a:t>shabbat</a:t>
            </a:r>
            <a:endParaRPr lang="fr-FR" sz="3600" b="1" i="1" dirty="0"/>
          </a:p>
        </p:txBody>
      </p:sp>
      <p:sp>
        <p:nvSpPr>
          <p:cNvPr id="3" name="Espace réservé du contenu 2"/>
          <p:cNvSpPr>
            <a:spLocks noGrp="1"/>
          </p:cNvSpPr>
          <p:nvPr>
            <p:ph idx="1"/>
          </p:nvPr>
        </p:nvSpPr>
        <p:spPr/>
        <p:txBody>
          <a:bodyPr>
            <a:normAutofit fontScale="92500" lnSpcReduction="10000"/>
          </a:bodyPr>
          <a:lstStyle/>
          <a:p>
            <a:pPr>
              <a:lnSpc>
                <a:spcPct val="120000"/>
              </a:lnSpc>
              <a:spcAft>
                <a:spcPts val="2400"/>
              </a:spcAft>
            </a:pPr>
            <a:r>
              <a:rPr lang="fr-FR" sz="3000" dirty="0" smtClean="0"/>
              <a:t>« Tu </a:t>
            </a:r>
            <a:r>
              <a:rPr lang="fr-FR" sz="3000" dirty="0"/>
              <a:t>travailleras 6</a:t>
            </a:r>
            <a:r>
              <a:rPr lang="fr-FR" sz="3000" dirty="0" smtClean="0"/>
              <a:t> </a:t>
            </a:r>
            <a:r>
              <a:rPr lang="fr-FR" sz="3000" dirty="0"/>
              <a:t>jours, faisant tout ton ouvrage, mais le </a:t>
            </a:r>
            <a:r>
              <a:rPr lang="fr-FR" sz="3000" dirty="0" smtClean="0"/>
              <a:t>7e </a:t>
            </a:r>
            <a:r>
              <a:rPr lang="fr-FR" sz="3000" dirty="0"/>
              <a:t>jour, c’est le sabbat du SEIGNEUR ton Dieu. </a:t>
            </a:r>
            <a:r>
              <a:rPr lang="fr-FR" sz="3000" dirty="0" smtClean="0"/>
              <a:t>(…). Tu </a:t>
            </a:r>
            <a:r>
              <a:rPr lang="fr-FR" sz="3000" dirty="0"/>
              <a:t>te souviendras qu’au pays d’Egypte tu étais esclave, et que le SEIGNEUR ton Dieu t’a fait sortir de là d’une main forte et le bras </a:t>
            </a:r>
            <a:r>
              <a:rPr lang="fr-FR" sz="3000" dirty="0" smtClean="0"/>
              <a:t>étendu ».  (</a:t>
            </a:r>
            <a:r>
              <a:rPr lang="fr-FR" sz="3000" dirty="0" err="1" smtClean="0"/>
              <a:t>Dt</a:t>
            </a:r>
            <a:r>
              <a:rPr lang="fr-FR" sz="3000" dirty="0" smtClean="0"/>
              <a:t> 5, 13-15)</a:t>
            </a:r>
            <a:endParaRPr lang="fr-FR" sz="2800" dirty="0" smtClean="0"/>
          </a:p>
          <a:p>
            <a:r>
              <a:rPr lang="fr-FR" sz="3000" dirty="0" smtClean="0"/>
              <a:t>Ex 20, 11 : « Car </a:t>
            </a:r>
            <a:r>
              <a:rPr lang="fr-FR" sz="3000" dirty="0"/>
              <a:t>en 6</a:t>
            </a:r>
            <a:r>
              <a:rPr lang="fr-FR" sz="3000" dirty="0" smtClean="0"/>
              <a:t> </a:t>
            </a:r>
            <a:r>
              <a:rPr lang="fr-FR" sz="3000" dirty="0"/>
              <a:t>jours j’ai créé le ciel, la terre, la mer et tout ce qu’ils contiennent, puis je me suis reposé le </a:t>
            </a:r>
            <a:r>
              <a:rPr lang="fr-FR" sz="3000" dirty="0" smtClean="0"/>
              <a:t>7e</a:t>
            </a:r>
            <a:r>
              <a:rPr lang="fr-FR" sz="3000" dirty="0"/>
              <a:t> jour</a:t>
            </a:r>
            <a:r>
              <a:rPr lang="fr-FR" sz="3000" dirty="0" smtClean="0"/>
              <a:t>. » </a:t>
            </a:r>
          </a:p>
          <a:p>
            <a:pPr marL="0" indent="0">
              <a:buNone/>
            </a:pPr>
            <a:endParaRPr lang="fr-FR" sz="2800" dirty="0"/>
          </a:p>
        </p:txBody>
      </p:sp>
    </p:spTree>
    <p:extLst>
      <p:ext uri="{BB962C8B-B14F-4D97-AF65-F5344CB8AC3E}">
        <p14:creationId xmlns:p14="http://schemas.microsoft.com/office/powerpoint/2010/main" val="558330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Travail humain dans Genèse 1</a:t>
            </a:r>
            <a:endParaRPr lang="fr-FR" dirty="0"/>
          </a:p>
        </p:txBody>
      </p:sp>
      <p:sp>
        <p:nvSpPr>
          <p:cNvPr id="3" name="Espace réservé du contenu 2"/>
          <p:cNvSpPr>
            <a:spLocks noGrp="1"/>
          </p:cNvSpPr>
          <p:nvPr>
            <p:ph idx="1"/>
          </p:nvPr>
        </p:nvSpPr>
        <p:spPr/>
        <p:txBody>
          <a:bodyPr>
            <a:normAutofit/>
          </a:bodyPr>
          <a:lstStyle/>
          <a:p>
            <a:r>
              <a:rPr lang="fr-FR" dirty="0" smtClean="0"/>
              <a:t>Créé à l’image de Dieu, l’être humain, homme et femme, est appelé à </a:t>
            </a:r>
            <a:r>
              <a:rPr lang="fr-FR" b="1" dirty="0" smtClean="0">
                <a:solidFill>
                  <a:srgbClr val="0000FF"/>
                </a:solidFill>
              </a:rPr>
              <a:t>dominer la terre </a:t>
            </a:r>
            <a:r>
              <a:rPr lang="fr-FR" dirty="0" smtClean="0"/>
              <a:t>et à </a:t>
            </a:r>
            <a:r>
              <a:rPr lang="fr-FR" b="1" dirty="0" smtClean="0">
                <a:solidFill>
                  <a:srgbClr val="0000FF"/>
                </a:solidFill>
              </a:rPr>
              <a:t>soumettre les animaux</a:t>
            </a:r>
            <a:r>
              <a:rPr lang="fr-FR" b="1" dirty="0">
                <a:solidFill>
                  <a:srgbClr val="0000FF"/>
                </a:solidFill>
              </a:rPr>
              <a:t> </a:t>
            </a:r>
            <a:r>
              <a:rPr lang="fr-FR" dirty="0" smtClean="0"/>
              <a:t>…</a:t>
            </a:r>
          </a:p>
          <a:p>
            <a:endParaRPr lang="fr-FR" dirty="0"/>
          </a:p>
          <a:p>
            <a:pPr marL="0" indent="0">
              <a:buNone/>
            </a:pPr>
            <a:r>
              <a:rPr lang="fr-FR" dirty="0" smtClean="0"/>
              <a:t>	… en s’inspirant de la sollicitude du Créateur.</a:t>
            </a:r>
            <a:endParaRPr lang="fr-FR" dirty="0"/>
          </a:p>
        </p:txBody>
      </p:sp>
    </p:spTree>
    <p:extLst>
      <p:ext uri="{BB962C8B-B14F-4D97-AF65-F5344CB8AC3E}">
        <p14:creationId xmlns:p14="http://schemas.microsoft.com/office/powerpoint/2010/main" val="345402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Genèse 2</a:t>
            </a:r>
            <a:endParaRPr lang="fr-FR" sz="3600" b="1" dirty="0"/>
          </a:p>
        </p:txBody>
      </p:sp>
      <p:sp>
        <p:nvSpPr>
          <p:cNvPr id="3" name="Espace réservé du contenu 2"/>
          <p:cNvSpPr>
            <a:spLocks noGrp="1"/>
          </p:cNvSpPr>
          <p:nvPr>
            <p:ph idx="1"/>
          </p:nvPr>
        </p:nvSpPr>
        <p:spPr/>
        <p:txBody>
          <a:bodyPr>
            <a:normAutofit/>
          </a:bodyPr>
          <a:lstStyle/>
          <a:p>
            <a:r>
              <a:rPr lang="fr-FR" dirty="0" smtClean="0"/>
              <a:t>« Le </a:t>
            </a:r>
            <a:r>
              <a:rPr lang="fr-FR" dirty="0"/>
              <a:t>SEIGNEUR Dieu prit </a:t>
            </a:r>
            <a:r>
              <a:rPr lang="fr-FR" dirty="0" smtClean="0"/>
              <a:t>l’être humain </a:t>
            </a:r>
            <a:r>
              <a:rPr lang="fr-FR" dirty="0"/>
              <a:t>et l'établit dans le jardin d'Eden pour </a:t>
            </a:r>
            <a:r>
              <a:rPr lang="fr-FR" dirty="0" smtClean="0"/>
              <a:t>cultiver - </a:t>
            </a:r>
            <a:r>
              <a:rPr lang="fr-FR" i="1" dirty="0" smtClean="0"/>
              <a:t>‘</a:t>
            </a:r>
            <a:r>
              <a:rPr lang="fr-FR" i="1" dirty="0" err="1" smtClean="0"/>
              <a:t>âvâd</a:t>
            </a:r>
            <a:r>
              <a:rPr lang="fr-FR" i="1" dirty="0" smtClean="0"/>
              <a:t> -</a:t>
            </a:r>
            <a:r>
              <a:rPr lang="fr-FR" dirty="0" smtClean="0"/>
              <a:t>  </a:t>
            </a:r>
            <a:r>
              <a:rPr lang="fr-FR" dirty="0"/>
              <a:t>le sol et le garder</a:t>
            </a:r>
            <a:r>
              <a:rPr lang="fr-FR" dirty="0" smtClean="0"/>
              <a:t>. » </a:t>
            </a:r>
            <a:r>
              <a:rPr lang="fr-FR" dirty="0" err="1" smtClean="0"/>
              <a:t>Gn</a:t>
            </a:r>
            <a:r>
              <a:rPr lang="fr-FR" dirty="0" smtClean="0"/>
              <a:t> 2,5</a:t>
            </a:r>
          </a:p>
          <a:p>
            <a:endParaRPr lang="fr-FR" dirty="0" smtClean="0"/>
          </a:p>
          <a:p>
            <a:r>
              <a:rPr lang="fr-FR" dirty="0" smtClean="0"/>
              <a:t>Comme </a:t>
            </a:r>
            <a:r>
              <a:rPr lang="fr-FR" dirty="0"/>
              <a:t>cultivateur, </a:t>
            </a:r>
            <a:r>
              <a:rPr lang="fr-FR" dirty="0" smtClean="0"/>
              <a:t>l’humain </a:t>
            </a:r>
            <a:r>
              <a:rPr lang="fr-FR" dirty="0"/>
              <a:t>est appelé à prendre la responsabilité du jardin et y poursuivre l’action du Créateur. </a:t>
            </a:r>
          </a:p>
        </p:txBody>
      </p:sp>
    </p:spTree>
    <p:extLst>
      <p:ext uri="{BB962C8B-B14F-4D97-AF65-F5344CB8AC3E}">
        <p14:creationId xmlns:p14="http://schemas.microsoft.com/office/powerpoint/2010/main" val="349212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Le travail d’un maître</a:t>
            </a:r>
            <a:endParaRPr lang="fr-FR" sz="3600" b="1" dirty="0"/>
          </a:p>
        </p:txBody>
      </p:sp>
      <p:sp>
        <p:nvSpPr>
          <p:cNvPr id="3" name="Espace réservé du contenu 2"/>
          <p:cNvSpPr>
            <a:spLocks noGrp="1"/>
          </p:cNvSpPr>
          <p:nvPr>
            <p:ph idx="1"/>
          </p:nvPr>
        </p:nvSpPr>
        <p:spPr/>
        <p:txBody>
          <a:bodyPr/>
          <a:lstStyle/>
          <a:p>
            <a:r>
              <a:rPr lang="fr-FR" dirty="0"/>
              <a:t>Il est le jardinier mais le seul travail qu’on le voit faire en Eden, c’est de désigner les animaux par leur nom </a:t>
            </a:r>
            <a:r>
              <a:rPr lang="fr-FR" dirty="0" smtClean="0"/>
              <a:t>: c’est le travail d’un maître.</a:t>
            </a:r>
          </a:p>
          <a:p>
            <a:endParaRPr lang="fr-FR" dirty="0" smtClean="0"/>
          </a:p>
          <a:p>
            <a:r>
              <a:rPr lang="fr-FR" dirty="0"/>
              <a:t>Nommer, c’est aussi créer une relation.  Ce travail prolonge celui du Créateur. </a:t>
            </a:r>
          </a:p>
          <a:p>
            <a:endParaRPr lang="fr-FR" dirty="0"/>
          </a:p>
        </p:txBody>
      </p:sp>
    </p:spTree>
    <p:extLst>
      <p:ext uri="{BB962C8B-B14F-4D97-AF65-F5344CB8AC3E}">
        <p14:creationId xmlns:p14="http://schemas.microsoft.com/office/powerpoint/2010/main" val="1155054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L’interdit</a:t>
            </a:r>
            <a:endParaRPr lang="fr-FR" sz="3600" b="1" dirty="0"/>
          </a:p>
        </p:txBody>
      </p:sp>
      <p:sp>
        <p:nvSpPr>
          <p:cNvPr id="3" name="Espace réservé du contenu 2"/>
          <p:cNvSpPr>
            <a:spLocks noGrp="1"/>
          </p:cNvSpPr>
          <p:nvPr>
            <p:ph idx="1"/>
          </p:nvPr>
        </p:nvSpPr>
        <p:spPr/>
        <p:txBody>
          <a:bodyPr>
            <a:normAutofit fontScale="92500" lnSpcReduction="20000"/>
          </a:bodyPr>
          <a:lstStyle/>
          <a:p>
            <a:r>
              <a:rPr lang="fr-FR" dirty="0"/>
              <a:t> </a:t>
            </a:r>
            <a:r>
              <a:rPr lang="fr-FR" dirty="0" smtClean="0"/>
              <a:t>l’arbre de la connaissance du bien et du mal : un interdit posé avant la formation de la femme, </a:t>
            </a:r>
            <a:r>
              <a:rPr lang="fr-FR" dirty="0"/>
              <a:t>qui concerne l’être humain dans toutes ses </a:t>
            </a:r>
            <a:r>
              <a:rPr lang="fr-FR" dirty="0" smtClean="0"/>
              <a:t>relations.</a:t>
            </a:r>
          </a:p>
          <a:p>
            <a:endParaRPr lang="fr-FR" dirty="0" smtClean="0"/>
          </a:p>
          <a:p>
            <a:r>
              <a:rPr lang="fr-FR" dirty="0"/>
              <a:t>La connaissance du bien et du mal = la connaissance </a:t>
            </a:r>
            <a:r>
              <a:rPr lang="fr-FR" dirty="0" smtClean="0"/>
              <a:t>totale.</a:t>
            </a:r>
            <a:endParaRPr lang="fr-FR" dirty="0"/>
          </a:p>
          <a:p>
            <a:endParaRPr lang="fr-FR" dirty="0" smtClean="0"/>
          </a:p>
          <a:p>
            <a:r>
              <a:rPr lang="fr-FR" dirty="0" smtClean="0"/>
              <a:t>«</a:t>
            </a:r>
            <a:r>
              <a:rPr lang="fr-FR" dirty="0"/>
              <a:t> il prit l'un de</a:t>
            </a:r>
            <a:r>
              <a:rPr lang="fr-FR" b="1" dirty="0"/>
              <a:t> </a:t>
            </a:r>
            <a:r>
              <a:rPr lang="fr-FR" dirty="0" smtClean="0"/>
              <a:t>«</a:t>
            </a:r>
            <a:r>
              <a:rPr lang="fr-FR" dirty="0"/>
              <a:t> </a:t>
            </a:r>
            <a:r>
              <a:rPr lang="fr-FR" b="1" dirty="0"/>
              <a:t>ses côtés</a:t>
            </a:r>
            <a:r>
              <a:rPr lang="fr-FR" dirty="0"/>
              <a:t> » plutôt que l’une de « ses côtes » </a:t>
            </a:r>
            <a:r>
              <a:rPr lang="fr-FR" dirty="0" smtClean="0"/>
              <a:t>(Thomas Römer). </a:t>
            </a:r>
            <a:r>
              <a:rPr lang="fr-FR" dirty="0"/>
              <a:t>L’idée est que le Créateur procède à une sorte de redoublement </a:t>
            </a:r>
            <a:r>
              <a:rPr lang="fr-FR" dirty="0" smtClean="0"/>
              <a:t>de l’être humain. </a:t>
            </a:r>
            <a:endParaRPr lang="fr-FR" dirty="0"/>
          </a:p>
          <a:p>
            <a:endParaRPr lang="fr-FR" dirty="0"/>
          </a:p>
        </p:txBody>
      </p:sp>
    </p:spTree>
    <p:extLst>
      <p:ext uri="{BB962C8B-B14F-4D97-AF65-F5344CB8AC3E}">
        <p14:creationId xmlns:p14="http://schemas.microsoft.com/office/powerpoint/2010/main" val="171796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a:t>D</a:t>
            </a:r>
            <a:r>
              <a:rPr lang="fr-FR" sz="3600" b="1" dirty="0" smtClean="0"/>
              <a:t>eux interprétations </a:t>
            </a:r>
            <a:endParaRPr lang="fr-FR" sz="3600" b="1" dirty="0"/>
          </a:p>
        </p:txBody>
      </p:sp>
      <p:sp>
        <p:nvSpPr>
          <p:cNvPr id="3" name="Espace réservé du contenu 2"/>
          <p:cNvSpPr>
            <a:spLocks noGrp="1"/>
          </p:cNvSpPr>
          <p:nvPr>
            <p:ph idx="1"/>
          </p:nvPr>
        </p:nvSpPr>
        <p:spPr/>
        <p:txBody>
          <a:bodyPr>
            <a:normAutofit fontScale="92500" lnSpcReduction="10000"/>
          </a:bodyPr>
          <a:lstStyle/>
          <a:p>
            <a:pPr marL="0" indent="0">
              <a:buNone/>
            </a:pPr>
            <a:r>
              <a:rPr lang="fr-FR" dirty="0" smtClean="0"/>
              <a:t>Ils transgressent l’interdit. Conséquence :</a:t>
            </a:r>
          </a:p>
          <a:p>
            <a:r>
              <a:rPr lang="fr-FR" dirty="0" smtClean="0"/>
              <a:t>L’homme se trouve coupé du sol dont il a été formé. Le travail devient pénible.</a:t>
            </a:r>
          </a:p>
          <a:p>
            <a:endParaRPr lang="fr-FR" dirty="0" smtClean="0"/>
          </a:p>
          <a:p>
            <a:pPr marL="0" indent="0">
              <a:buNone/>
            </a:pPr>
            <a:r>
              <a:rPr lang="fr-FR" dirty="0" smtClean="0"/>
              <a:t>Deux interprétations,</a:t>
            </a:r>
            <a:r>
              <a:rPr lang="fr-FR" b="1" dirty="0" smtClean="0"/>
              <a:t> non exclusives </a:t>
            </a:r>
            <a:r>
              <a:rPr lang="fr-FR" dirty="0" smtClean="0"/>
              <a:t>: </a:t>
            </a:r>
          </a:p>
          <a:p>
            <a:r>
              <a:rPr lang="fr-FR" dirty="0"/>
              <a:t>Le non respect des limites humaines provoque de la souffrance</a:t>
            </a:r>
          </a:p>
          <a:p>
            <a:r>
              <a:rPr lang="fr-FR" dirty="0"/>
              <a:t>La transgression permet un </a:t>
            </a:r>
            <a:r>
              <a:rPr lang="fr-FR" dirty="0" smtClean="0"/>
              <a:t>apprentissage. Dieu </a:t>
            </a:r>
            <a:r>
              <a:rPr lang="fr-FR" dirty="0"/>
              <a:t>intervient </a:t>
            </a:r>
            <a:r>
              <a:rPr lang="fr-FR" dirty="0" smtClean="0"/>
              <a:t>ensuite pour protéger l’être humain.</a:t>
            </a:r>
            <a:endParaRPr lang="fr-FR" dirty="0"/>
          </a:p>
          <a:p>
            <a:endParaRPr lang="fr-FR" dirty="0"/>
          </a:p>
        </p:txBody>
      </p:sp>
    </p:spTree>
    <p:extLst>
      <p:ext uri="{BB962C8B-B14F-4D97-AF65-F5344CB8AC3E}">
        <p14:creationId xmlns:p14="http://schemas.microsoft.com/office/powerpoint/2010/main" val="3895171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Le travail perd son sens : la tour de Babel</a:t>
            </a:r>
            <a:endParaRPr lang="fr-FR" sz="3600" b="1" dirty="0"/>
          </a:p>
        </p:txBody>
      </p:sp>
      <p:pic>
        <p:nvPicPr>
          <p:cNvPr id="4" name="Espace réservé du contenu 3" descr="Pieter_Bruegel_the_Elder_-_The_Tower_of_Babel_(Vienna)_-_Google_Art_Project_-_edited.jpg"/>
          <p:cNvPicPr>
            <a:picLocks noGrp="1" noChangeAspect="1"/>
          </p:cNvPicPr>
          <p:nvPr>
            <p:ph idx="1"/>
          </p:nvPr>
        </p:nvPicPr>
        <p:blipFill>
          <a:blip r:embed="rId3">
            <a:extLst>
              <a:ext uri="{28A0092B-C50C-407E-A947-70E740481C1C}">
                <a14:useLocalDpi xmlns:a14="http://schemas.microsoft.com/office/drawing/2010/main" val="0"/>
              </a:ext>
            </a:extLst>
          </a:blip>
          <a:srcRect l="-16498" r="-16498"/>
          <a:stretch>
            <a:fillRect/>
          </a:stretch>
        </p:blipFill>
        <p:spPr>
          <a:xfrm>
            <a:off x="2961197" y="2003614"/>
            <a:ext cx="5919836" cy="3255682"/>
          </a:xfrm>
        </p:spPr>
      </p:pic>
      <p:sp>
        <p:nvSpPr>
          <p:cNvPr id="5" name="ZoneTexte 4"/>
          <p:cNvSpPr txBox="1"/>
          <p:nvPr/>
        </p:nvSpPr>
        <p:spPr>
          <a:xfrm>
            <a:off x="457199" y="1600201"/>
            <a:ext cx="2934447" cy="5262979"/>
          </a:xfrm>
          <a:prstGeom prst="rect">
            <a:avLst/>
          </a:prstGeom>
          <a:noFill/>
        </p:spPr>
        <p:txBody>
          <a:bodyPr wrap="square" rtlCol="0">
            <a:spAutoFit/>
          </a:bodyPr>
          <a:lstStyle/>
          <a:p>
            <a:r>
              <a:rPr lang="fr-FR" sz="2400" u="sng" dirty="0" smtClean="0"/>
              <a:t>Genèse 11 </a:t>
            </a:r>
            <a:r>
              <a:rPr lang="fr-FR" sz="2400" dirty="0" smtClean="0"/>
              <a:t>:</a:t>
            </a:r>
          </a:p>
          <a:p>
            <a:r>
              <a:rPr lang="fr-FR" sz="2400" dirty="0" smtClean="0"/>
              <a:t>Ce n’est pas le récit d’un </a:t>
            </a:r>
            <a:r>
              <a:rPr lang="fr-FR" sz="2400" dirty="0"/>
              <a:t>âge d'or du passé mais </a:t>
            </a:r>
            <a:r>
              <a:rPr lang="fr-FR" sz="2400" dirty="0" smtClean="0"/>
              <a:t>d’un </a:t>
            </a:r>
            <a:r>
              <a:rPr lang="fr-FR" sz="2400" dirty="0"/>
              <a:t>risque du présent </a:t>
            </a:r>
            <a:endParaRPr lang="fr-FR" sz="2400" dirty="0" smtClean="0"/>
          </a:p>
          <a:p>
            <a:r>
              <a:rPr lang="fr-FR" sz="2400" dirty="0" smtClean="0"/>
              <a:t>et </a:t>
            </a:r>
            <a:r>
              <a:rPr lang="fr-FR" sz="2400" dirty="0"/>
              <a:t>de </a:t>
            </a:r>
            <a:r>
              <a:rPr lang="fr-FR" sz="2400" dirty="0" smtClean="0"/>
              <a:t>l'avenir : langue</a:t>
            </a:r>
            <a:r>
              <a:rPr lang="fr-FR" sz="2400" dirty="0"/>
              <a:t>, pensée et projet </a:t>
            </a:r>
            <a:r>
              <a:rPr lang="fr-FR" sz="2400" b="1" dirty="0" smtClean="0"/>
              <a:t>uniques</a:t>
            </a:r>
            <a:r>
              <a:rPr lang="fr-FR" sz="2400" dirty="0" smtClean="0"/>
              <a:t>.</a:t>
            </a:r>
          </a:p>
          <a:p>
            <a:r>
              <a:rPr lang="fr-FR" sz="2400" dirty="0" smtClean="0"/>
              <a:t> </a:t>
            </a:r>
          </a:p>
          <a:p>
            <a:r>
              <a:rPr lang="fr-FR" sz="2400" dirty="0" smtClean="0"/>
              <a:t>L’intervention de Dieu préserve </a:t>
            </a:r>
            <a:r>
              <a:rPr lang="fr-FR" sz="2400" dirty="0"/>
              <a:t>l’humanité d’un pouvoir totalitaire.</a:t>
            </a:r>
          </a:p>
          <a:p>
            <a:endParaRPr lang="fr-FR" sz="2400" dirty="0"/>
          </a:p>
        </p:txBody>
      </p:sp>
    </p:spTree>
    <p:extLst>
      <p:ext uri="{BB962C8B-B14F-4D97-AF65-F5344CB8AC3E}">
        <p14:creationId xmlns:p14="http://schemas.microsoft.com/office/powerpoint/2010/main" val="3761374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37444"/>
            <a:ext cx="8229600" cy="980194"/>
          </a:xfrm>
        </p:spPr>
        <p:txBody>
          <a:bodyPr>
            <a:noAutofit/>
          </a:bodyPr>
          <a:lstStyle/>
          <a:p>
            <a:r>
              <a:rPr lang="fr-FR" sz="3600" b="1" dirty="0" smtClean="0"/>
              <a:t>Jésus et le travail</a:t>
            </a:r>
            <a:br>
              <a:rPr lang="fr-FR" sz="3600" b="1" dirty="0" smtClean="0"/>
            </a:br>
            <a:endParaRPr lang="fr-FR" sz="3600" dirty="0"/>
          </a:p>
        </p:txBody>
      </p:sp>
      <p:sp>
        <p:nvSpPr>
          <p:cNvPr id="3" name="Espace réservé du contenu 2"/>
          <p:cNvSpPr>
            <a:spLocks noGrp="1"/>
          </p:cNvSpPr>
          <p:nvPr>
            <p:ph idx="1"/>
          </p:nvPr>
        </p:nvSpPr>
        <p:spPr/>
        <p:txBody>
          <a:bodyPr>
            <a:normAutofit fontScale="92500"/>
          </a:bodyPr>
          <a:lstStyle/>
          <a:p>
            <a:r>
              <a:rPr lang="fr-FR" dirty="0" smtClean="0"/>
              <a:t>Jésus </a:t>
            </a:r>
            <a:r>
              <a:rPr lang="fr-FR" dirty="0"/>
              <a:t>a appris le métier de son père : charpentier. </a:t>
            </a:r>
            <a:r>
              <a:rPr lang="fr-FR" dirty="0" smtClean="0"/>
              <a:t>Le terme </a:t>
            </a:r>
            <a:r>
              <a:rPr lang="fr-FR" dirty="0"/>
              <a:t>grec </a:t>
            </a:r>
            <a:r>
              <a:rPr lang="fr-FR" i="1" dirty="0" err="1"/>
              <a:t>teknôn</a:t>
            </a:r>
            <a:r>
              <a:rPr lang="fr-FR" dirty="0"/>
              <a:t> peut désigner des métiers divers de la construction et du bois tels que maçon ou petit entrepreneur. </a:t>
            </a:r>
            <a:r>
              <a:rPr lang="fr-FR" dirty="0" smtClean="0"/>
              <a:t> </a:t>
            </a:r>
          </a:p>
          <a:p>
            <a:endParaRPr lang="fr-FR" dirty="0"/>
          </a:p>
          <a:p>
            <a:r>
              <a:rPr lang="fr-FR" dirty="0" smtClean="0"/>
              <a:t>Quand il envoie ses disciples  </a:t>
            </a:r>
            <a:r>
              <a:rPr lang="fr-FR" dirty="0"/>
              <a:t>en </a:t>
            </a:r>
            <a:r>
              <a:rPr lang="fr-FR" dirty="0" smtClean="0"/>
              <a:t>mission</a:t>
            </a:r>
            <a:r>
              <a:rPr lang="fr-FR" dirty="0"/>
              <a:t> </a:t>
            </a:r>
            <a:r>
              <a:rPr lang="fr-FR" dirty="0" smtClean="0"/>
              <a:t>:</a:t>
            </a:r>
            <a:endParaRPr lang="fr-FR" dirty="0"/>
          </a:p>
          <a:p>
            <a:pPr marL="0" indent="0">
              <a:buNone/>
            </a:pPr>
            <a:r>
              <a:rPr lang="fr-FR" dirty="0" smtClean="0"/>
              <a:t>	« Demeurez </a:t>
            </a:r>
            <a:r>
              <a:rPr lang="fr-FR" dirty="0"/>
              <a:t>dans cette maison, mangeant et </a:t>
            </a:r>
            <a:r>
              <a:rPr lang="fr-FR" dirty="0" smtClean="0"/>
              <a:t>	buvant </a:t>
            </a:r>
            <a:r>
              <a:rPr lang="fr-FR" dirty="0"/>
              <a:t>ce qu’on vous donnera, car le </a:t>
            </a:r>
            <a:r>
              <a:rPr lang="fr-FR" dirty="0" smtClean="0"/>
              <a:t>	travailleur 	mérite </a:t>
            </a:r>
            <a:r>
              <a:rPr lang="fr-FR" dirty="0"/>
              <a:t>son </a:t>
            </a:r>
            <a:r>
              <a:rPr lang="fr-FR" dirty="0" smtClean="0"/>
              <a:t>salaire ». </a:t>
            </a:r>
            <a:r>
              <a:rPr lang="fr-FR" dirty="0"/>
              <a:t>(</a:t>
            </a:r>
            <a:r>
              <a:rPr lang="fr-FR" dirty="0" err="1"/>
              <a:t>Lc</a:t>
            </a:r>
            <a:r>
              <a:rPr lang="fr-FR" dirty="0"/>
              <a:t> 10, 7) </a:t>
            </a:r>
          </a:p>
          <a:p>
            <a:endParaRPr lang="fr-FR" dirty="0"/>
          </a:p>
        </p:txBody>
      </p:sp>
    </p:spTree>
    <p:extLst>
      <p:ext uri="{BB962C8B-B14F-4D97-AF65-F5344CB8AC3E}">
        <p14:creationId xmlns:p14="http://schemas.microsoft.com/office/powerpoint/2010/main" val="475435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parabole des talents</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A été </a:t>
            </a:r>
            <a:r>
              <a:rPr lang="fr-FR" dirty="0"/>
              <a:t>souvent comprise comme une affirmation du mérite individuel </a:t>
            </a:r>
            <a:r>
              <a:rPr lang="fr-FR" dirty="0" smtClean="0"/>
              <a:t>et </a:t>
            </a:r>
            <a:r>
              <a:rPr lang="fr-FR" dirty="0"/>
              <a:t>d’une logique </a:t>
            </a:r>
            <a:r>
              <a:rPr lang="fr-FR" dirty="0" smtClean="0"/>
              <a:t>capitaliste</a:t>
            </a:r>
            <a:r>
              <a:rPr lang="fr-FR" dirty="0"/>
              <a:t>. </a:t>
            </a:r>
            <a:endParaRPr lang="fr-FR" dirty="0" smtClean="0"/>
          </a:p>
          <a:p>
            <a:pPr>
              <a:spcBef>
                <a:spcPts val="1800"/>
              </a:spcBef>
            </a:pPr>
            <a:r>
              <a:rPr lang="fr-FR" dirty="0" smtClean="0"/>
              <a:t>Le maître </a:t>
            </a:r>
            <a:r>
              <a:rPr lang="fr-FR" b="1" dirty="0" smtClean="0">
                <a:solidFill>
                  <a:srgbClr val="0000FF"/>
                </a:solidFill>
              </a:rPr>
              <a:t>donne</a:t>
            </a:r>
            <a:r>
              <a:rPr lang="fr-FR" dirty="0" smtClean="0">
                <a:solidFill>
                  <a:srgbClr val="0000FF"/>
                </a:solidFill>
              </a:rPr>
              <a:t> </a:t>
            </a:r>
            <a:r>
              <a:rPr lang="fr-FR" dirty="0" smtClean="0"/>
              <a:t>et non pas confie.</a:t>
            </a:r>
          </a:p>
          <a:p>
            <a:pPr>
              <a:spcBef>
                <a:spcPts val="1800"/>
              </a:spcBef>
            </a:pPr>
            <a:r>
              <a:rPr lang="fr-FR" dirty="0" smtClean="0"/>
              <a:t>Il demande un </a:t>
            </a:r>
            <a:r>
              <a:rPr lang="fr-FR" b="1" dirty="0" smtClean="0">
                <a:solidFill>
                  <a:srgbClr val="0000FF"/>
                </a:solidFill>
              </a:rPr>
              <a:t>compte-rendu </a:t>
            </a:r>
            <a:r>
              <a:rPr lang="fr-FR" dirty="0" smtClean="0"/>
              <a:t>(</a:t>
            </a:r>
            <a:r>
              <a:rPr lang="fr-FR" i="1" dirty="0" smtClean="0"/>
              <a:t>logos</a:t>
            </a:r>
            <a:r>
              <a:rPr lang="fr-FR" dirty="0" smtClean="0"/>
              <a:t>) et non pas de régler « ses » comptes.</a:t>
            </a:r>
          </a:p>
          <a:p>
            <a:pPr>
              <a:spcBef>
                <a:spcPts val="1800"/>
              </a:spcBef>
            </a:pPr>
            <a:r>
              <a:rPr lang="fr-FR" dirty="0" smtClean="0"/>
              <a:t>3</a:t>
            </a:r>
            <a:r>
              <a:rPr lang="fr-FR" baseline="30000" dirty="0" smtClean="0"/>
              <a:t>e</a:t>
            </a:r>
            <a:r>
              <a:rPr lang="fr-FR" dirty="0" smtClean="0"/>
              <a:t> serviteur : s’est lui-même placé dans les ténèbres.</a:t>
            </a:r>
          </a:p>
          <a:p>
            <a:pPr>
              <a:spcBef>
                <a:spcPts val="1800"/>
              </a:spcBef>
            </a:pPr>
            <a:r>
              <a:rPr lang="fr-FR" dirty="0" smtClean="0"/>
              <a:t>Invitation à partager la joie du maître.</a:t>
            </a:r>
          </a:p>
          <a:p>
            <a:pPr>
              <a:spcBef>
                <a:spcPts val="1800"/>
              </a:spcBef>
            </a:pPr>
            <a:endParaRPr lang="fr-FR" dirty="0"/>
          </a:p>
        </p:txBody>
      </p:sp>
    </p:spTree>
    <p:extLst>
      <p:ext uri="{BB962C8B-B14F-4D97-AF65-F5344CB8AC3E}">
        <p14:creationId xmlns:p14="http://schemas.microsoft.com/office/powerpoint/2010/main" val="8170150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Avant la Réforme : le Moyen-Age</a:t>
            </a:r>
            <a:endParaRPr lang="fr-FR" dirty="0"/>
          </a:p>
        </p:txBody>
      </p:sp>
      <p:sp>
        <p:nvSpPr>
          <p:cNvPr id="3" name="Espace réservé du contenu 2"/>
          <p:cNvSpPr>
            <a:spLocks noGrp="1"/>
          </p:cNvSpPr>
          <p:nvPr>
            <p:ph idx="1"/>
          </p:nvPr>
        </p:nvSpPr>
        <p:spPr/>
        <p:txBody>
          <a:bodyPr/>
          <a:lstStyle/>
          <a:p>
            <a:pPr marL="0" indent="0">
              <a:buNone/>
            </a:pPr>
            <a:r>
              <a:rPr lang="fr-FR" dirty="0" smtClean="0"/>
              <a:t>Ceux qui ne travaillent pas :</a:t>
            </a:r>
          </a:p>
          <a:p>
            <a:r>
              <a:rPr lang="fr-FR" dirty="0" smtClean="0"/>
              <a:t>Le clergé et les moines : ils prient et </a:t>
            </a:r>
            <a:r>
              <a:rPr lang="fr-FR" b="1" dirty="0" smtClean="0"/>
              <a:t>sont les seuls à avoir une vocation</a:t>
            </a:r>
            <a:r>
              <a:rPr lang="fr-FR" dirty="0" smtClean="0"/>
              <a:t>.</a:t>
            </a:r>
          </a:p>
          <a:p>
            <a:r>
              <a:rPr lang="fr-FR" dirty="0" smtClean="0"/>
              <a:t>Les nobles et les chevaliers : ont pour rôle de protéger la société.</a:t>
            </a:r>
          </a:p>
          <a:p>
            <a:pPr marL="0" indent="0" algn="ctr">
              <a:buNone/>
            </a:pPr>
            <a:r>
              <a:rPr lang="fr-FR" dirty="0" smtClean="0"/>
              <a:t>----------------------------</a:t>
            </a:r>
          </a:p>
          <a:p>
            <a:pPr marL="0" indent="0">
              <a:buNone/>
            </a:pPr>
            <a:r>
              <a:rPr lang="fr-FR" dirty="0" smtClean="0"/>
              <a:t>Ceux qui travaillent :</a:t>
            </a:r>
          </a:p>
          <a:p>
            <a:r>
              <a:rPr lang="fr-FR" dirty="0"/>
              <a:t>L</a:t>
            </a:r>
            <a:r>
              <a:rPr lang="fr-FR" dirty="0" smtClean="0"/>
              <a:t>es paysans, les artisans et les commerçants. </a:t>
            </a:r>
            <a:endParaRPr lang="fr-FR" dirty="0"/>
          </a:p>
        </p:txBody>
      </p:sp>
    </p:spTree>
    <p:extLst>
      <p:ext uri="{BB962C8B-B14F-4D97-AF65-F5344CB8AC3E}">
        <p14:creationId xmlns:p14="http://schemas.microsoft.com/office/powerpoint/2010/main" val="2858031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Luther et Calvin</a:t>
            </a:r>
            <a:endParaRPr lang="fr-FR" sz="3600" b="1" dirty="0"/>
          </a:p>
        </p:txBody>
      </p:sp>
      <p:sp>
        <p:nvSpPr>
          <p:cNvPr id="3" name="Espace réservé du contenu 2"/>
          <p:cNvSpPr>
            <a:spLocks noGrp="1"/>
          </p:cNvSpPr>
          <p:nvPr>
            <p:ph idx="1"/>
          </p:nvPr>
        </p:nvSpPr>
        <p:spPr/>
        <p:txBody>
          <a:bodyPr>
            <a:normAutofit/>
          </a:bodyPr>
          <a:lstStyle/>
          <a:p>
            <a:pPr marL="0" indent="0">
              <a:lnSpc>
                <a:spcPct val="150000"/>
              </a:lnSpc>
              <a:spcAft>
                <a:spcPts val="1200"/>
              </a:spcAft>
              <a:buNone/>
            </a:pPr>
            <a:r>
              <a:rPr lang="fr-FR" sz="3000" dirty="0"/>
              <a:t>La vocation </a:t>
            </a:r>
            <a:r>
              <a:rPr lang="fr-FR" sz="3000" dirty="0" smtClean="0"/>
              <a:t>et le travail concernent </a:t>
            </a:r>
            <a:r>
              <a:rPr lang="fr-FR" sz="3000" b="1" dirty="0">
                <a:solidFill>
                  <a:srgbClr val="0000FF"/>
                </a:solidFill>
              </a:rPr>
              <a:t>tout le monde</a:t>
            </a:r>
            <a:r>
              <a:rPr lang="fr-FR" sz="3000" b="1" dirty="0" smtClean="0"/>
              <a:t>.</a:t>
            </a:r>
            <a:endParaRPr lang="fr-FR" sz="3000" dirty="0" smtClean="0"/>
          </a:p>
          <a:p>
            <a:pPr marL="0" indent="0">
              <a:lnSpc>
                <a:spcPct val="150000"/>
              </a:lnSpc>
              <a:spcAft>
                <a:spcPts val="1200"/>
              </a:spcAft>
              <a:buNone/>
            </a:pPr>
            <a:r>
              <a:rPr lang="fr-FR" sz="3000" dirty="0" smtClean="0"/>
              <a:t>Le sens du travail :</a:t>
            </a:r>
          </a:p>
          <a:p>
            <a:pPr>
              <a:buFontTx/>
              <a:buChar char="-"/>
            </a:pPr>
            <a:r>
              <a:rPr lang="fr-FR" sz="3000" dirty="0" smtClean="0"/>
              <a:t>répondre </a:t>
            </a:r>
            <a:r>
              <a:rPr lang="fr-FR" sz="3000" dirty="0"/>
              <a:t>à </a:t>
            </a:r>
            <a:r>
              <a:rPr lang="fr-FR" sz="3000" dirty="0" smtClean="0"/>
              <a:t>un appel, </a:t>
            </a:r>
            <a:r>
              <a:rPr lang="fr-FR" sz="3000" b="1" dirty="0" smtClean="0">
                <a:solidFill>
                  <a:srgbClr val="0000FF"/>
                </a:solidFill>
              </a:rPr>
              <a:t>une vocation</a:t>
            </a:r>
            <a:r>
              <a:rPr lang="fr-FR" sz="3000" dirty="0" smtClean="0"/>
              <a:t>, de </a:t>
            </a:r>
            <a:r>
              <a:rPr lang="fr-FR" sz="3000" dirty="0"/>
              <a:t>Dieu</a:t>
            </a:r>
          </a:p>
          <a:p>
            <a:pPr>
              <a:lnSpc>
                <a:spcPct val="150000"/>
              </a:lnSpc>
              <a:spcAft>
                <a:spcPts val="600"/>
              </a:spcAft>
              <a:buFontTx/>
              <a:buChar char="-"/>
            </a:pPr>
            <a:r>
              <a:rPr lang="fr-FR" sz="3000" dirty="0" smtClean="0"/>
              <a:t>rendre des </a:t>
            </a:r>
            <a:r>
              <a:rPr lang="fr-FR" sz="3000" b="1" dirty="0" smtClean="0">
                <a:solidFill>
                  <a:srgbClr val="0000FF"/>
                </a:solidFill>
              </a:rPr>
              <a:t>services</a:t>
            </a:r>
            <a:r>
              <a:rPr lang="fr-FR" sz="3000" dirty="0" smtClean="0"/>
              <a:t> utiles </a:t>
            </a:r>
            <a:r>
              <a:rPr lang="fr-FR" sz="3000" dirty="0"/>
              <a:t>aux </a:t>
            </a:r>
            <a:r>
              <a:rPr lang="fr-FR" sz="3000" dirty="0" smtClean="0"/>
              <a:t>autres.</a:t>
            </a:r>
            <a:endParaRPr lang="fr-FR" sz="3000" dirty="0"/>
          </a:p>
          <a:p>
            <a:pPr>
              <a:lnSpc>
                <a:spcPct val="150000"/>
              </a:lnSpc>
              <a:spcAft>
                <a:spcPts val="600"/>
              </a:spcAft>
              <a:buFontTx/>
              <a:buChar char="-"/>
            </a:pPr>
            <a:endParaRPr lang="fr-FR" sz="3000" dirty="0" smtClean="0"/>
          </a:p>
        </p:txBody>
      </p:sp>
    </p:spTree>
    <p:extLst>
      <p:ext uri="{BB962C8B-B14F-4D97-AF65-F5344CB8AC3E}">
        <p14:creationId xmlns:p14="http://schemas.microsoft.com/office/powerpoint/2010/main" val="12417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Luther</a:t>
            </a:r>
            <a:endParaRPr lang="fr-FR" dirty="0"/>
          </a:p>
        </p:txBody>
      </p:sp>
      <p:sp>
        <p:nvSpPr>
          <p:cNvPr id="3" name="Espace réservé du contenu 2"/>
          <p:cNvSpPr>
            <a:spLocks noGrp="1"/>
          </p:cNvSpPr>
          <p:nvPr>
            <p:ph idx="1"/>
          </p:nvPr>
        </p:nvSpPr>
        <p:spPr/>
        <p:txBody>
          <a:bodyPr/>
          <a:lstStyle/>
          <a:p>
            <a:r>
              <a:rPr lang="fr-FR" dirty="0" smtClean="0"/>
              <a:t>Chaque personne est appelée à vivre sa vocation dans son métier :</a:t>
            </a:r>
            <a:endParaRPr lang="fr-FR" dirty="0"/>
          </a:p>
          <a:p>
            <a:r>
              <a:rPr lang="fr-FR" dirty="0" err="1" smtClean="0"/>
              <a:t>Beruf</a:t>
            </a:r>
            <a:r>
              <a:rPr lang="fr-FR" dirty="0"/>
              <a:t> </a:t>
            </a:r>
            <a:r>
              <a:rPr lang="fr-FR" dirty="0" smtClean="0"/>
              <a:t>– </a:t>
            </a:r>
            <a:r>
              <a:rPr lang="fr-FR" dirty="0" err="1" smtClean="0"/>
              <a:t>berufung</a:t>
            </a:r>
            <a:endParaRPr lang="fr-FR" dirty="0" smtClean="0"/>
          </a:p>
          <a:p>
            <a:endParaRPr lang="fr-FR" dirty="0" smtClean="0"/>
          </a:p>
          <a:p>
            <a:r>
              <a:rPr lang="fr-FR" b="1" dirty="0" smtClean="0"/>
              <a:t>On ne change pas de métier</a:t>
            </a:r>
            <a:r>
              <a:rPr lang="fr-FR" dirty="0" smtClean="0"/>
              <a:t>.</a:t>
            </a:r>
            <a:endParaRPr lang="fr-FR" dirty="0"/>
          </a:p>
        </p:txBody>
      </p:sp>
    </p:spTree>
    <p:extLst>
      <p:ext uri="{BB962C8B-B14F-4D97-AF65-F5344CB8AC3E}">
        <p14:creationId xmlns:p14="http://schemas.microsoft.com/office/powerpoint/2010/main" val="256466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Calvin</a:t>
            </a:r>
            <a:endParaRPr lang="fr-FR" dirty="0"/>
          </a:p>
        </p:txBody>
      </p:sp>
      <p:sp>
        <p:nvSpPr>
          <p:cNvPr id="3" name="Espace réservé du contenu 2"/>
          <p:cNvSpPr>
            <a:spLocks noGrp="1"/>
          </p:cNvSpPr>
          <p:nvPr>
            <p:ph idx="1"/>
          </p:nvPr>
        </p:nvSpPr>
        <p:spPr/>
        <p:txBody>
          <a:bodyPr>
            <a:normAutofit/>
          </a:bodyPr>
          <a:lstStyle/>
          <a:p>
            <a:r>
              <a:rPr lang="fr-FR" dirty="0" smtClean="0"/>
              <a:t>Chaque personne est appelée à rechercher l’activité dans laquelle elle rendra le plus service à la communauté.</a:t>
            </a:r>
          </a:p>
          <a:p>
            <a:r>
              <a:rPr lang="fr-FR" b="1" dirty="0"/>
              <a:t>Introduction d’une mobilité </a:t>
            </a:r>
            <a:r>
              <a:rPr lang="fr-FR" b="1" dirty="0" smtClean="0"/>
              <a:t>sociale.</a:t>
            </a:r>
          </a:p>
          <a:p>
            <a:endParaRPr lang="fr-FR" dirty="0" smtClean="0"/>
          </a:p>
          <a:p>
            <a:r>
              <a:rPr lang="fr-FR" dirty="0" smtClean="0"/>
              <a:t>Peut ainsi émerger de </a:t>
            </a:r>
            <a:r>
              <a:rPr lang="fr-FR" dirty="0"/>
              <a:t>l’homme           	naturel « l’homme selon Dieu » : </a:t>
            </a:r>
          </a:p>
          <a:p>
            <a:pPr marL="0" indent="0">
              <a:buNone/>
            </a:pPr>
            <a:r>
              <a:rPr lang="fr-FR" dirty="0"/>
              <a:t>    thème de la </a:t>
            </a:r>
            <a:r>
              <a:rPr lang="fr-FR" b="1" dirty="0" smtClean="0">
                <a:solidFill>
                  <a:srgbClr val="0000FF"/>
                </a:solidFill>
              </a:rPr>
              <a:t>« sanctification ».</a:t>
            </a:r>
          </a:p>
        </p:txBody>
      </p:sp>
    </p:spTree>
    <p:extLst>
      <p:ext uri="{BB962C8B-B14F-4D97-AF65-F5344CB8AC3E}">
        <p14:creationId xmlns:p14="http://schemas.microsoft.com/office/powerpoint/2010/main" val="2392673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rmAutofit fontScale="90000"/>
          </a:bodyPr>
          <a:lstStyle/>
          <a:p>
            <a:r>
              <a:rPr lang="fr-FR" dirty="0" smtClean="0"/>
              <a:t>Depuis le 17</a:t>
            </a:r>
            <a:r>
              <a:rPr lang="fr-FR" baseline="30000" dirty="0" smtClean="0"/>
              <a:t>e</a:t>
            </a:r>
            <a:r>
              <a:rPr lang="fr-FR" dirty="0" smtClean="0"/>
              <a:t> s : </a:t>
            </a:r>
            <a:br>
              <a:rPr lang="fr-FR" dirty="0" smtClean="0"/>
            </a:br>
            <a:r>
              <a:rPr lang="fr-FR" dirty="0" smtClean="0"/>
              <a:t>clivage travail / spiritualité</a:t>
            </a:r>
            <a:endParaRPr lang="fr-FR" dirty="0"/>
          </a:p>
        </p:txBody>
      </p:sp>
      <p:sp>
        <p:nvSpPr>
          <p:cNvPr id="3" name="Espace réservé du contenu 2"/>
          <p:cNvSpPr>
            <a:spLocks noGrp="1"/>
          </p:cNvSpPr>
          <p:nvPr>
            <p:ph sz="half" idx="1"/>
          </p:nvPr>
        </p:nvSpPr>
        <p:spPr>
          <a:xfrm>
            <a:off x="457200" y="1790700"/>
            <a:ext cx="4038600" cy="4525963"/>
          </a:xfrm>
        </p:spPr>
        <p:txBody>
          <a:bodyPr>
            <a:normAutofit fontScale="85000" lnSpcReduction="10000"/>
          </a:bodyPr>
          <a:lstStyle/>
          <a:p>
            <a:r>
              <a:rPr lang="fr-FR" dirty="0"/>
              <a:t>17</a:t>
            </a:r>
            <a:r>
              <a:rPr lang="fr-FR" baseline="30000" dirty="0"/>
              <a:t>e</a:t>
            </a:r>
            <a:r>
              <a:rPr lang="fr-FR" dirty="0"/>
              <a:t> s, le puritanisme protestant anglais : le travail devient peu à peu une valeur </a:t>
            </a:r>
            <a:r>
              <a:rPr lang="fr-FR" b="1" dirty="0"/>
              <a:t>en soi</a:t>
            </a:r>
            <a:r>
              <a:rPr lang="fr-FR" dirty="0"/>
              <a:t>. </a:t>
            </a:r>
          </a:p>
          <a:p>
            <a:pPr marL="0" indent="0">
              <a:buNone/>
            </a:pPr>
            <a:endParaRPr lang="fr-FR" dirty="0" smtClean="0"/>
          </a:p>
          <a:p>
            <a:pPr marL="0" indent="0">
              <a:buNone/>
            </a:pPr>
            <a:r>
              <a:rPr lang="fr-FR" dirty="0" smtClean="0"/>
              <a:t>	Aboutissement au 19</a:t>
            </a:r>
            <a:r>
              <a:rPr lang="fr-FR" baseline="30000" dirty="0" smtClean="0"/>
              <a:t>e</a:t>
            </a:r>
            <a:r>
              <a:rPr lang="fr-FR" dirty="0" smtClean="0"/>
              <a:t> s </a:t>
            </a:r>
            <a:r>
              <a:rPr lang="fr-FR" dirty="0"/>
              <a:t>: </a:t>
            </a:r>
            <a:r>
              <a:rPr lang="fr-FR" dirty="0" smtClean="0"/>
              <a:t>	«</a:t>
            </a:r>
            <a:r>
              <a:rPr lang="fr-FR" dirty="0"/>
              <a:t> Le travail fut sa vie »</a:t>
            </a:r>
            <a:r>
              <a:rPr lang="fr-FR" dirty="0" smtClean="0"/>
              <a:t>.</a:t>
            </a:r>
          </a:p>
          <a:p>
            <a:pPr marL="0" indent="0">
              <a:buNone/>
            </a:pPr>
            <a:endParaRPr lang="fr-FR" dirty="0"/>
          </a:p>
          <a:p>
            <a:r>
              <a:rPr lang="fr-FR" dirty="0" smtClean="0"/>
              <a:t>Clivage </a:t>
            </a:r>
            <a:r>
              <a:rPr lang="fr-FR" dirty="0"/>
              <a:t>semaine / dimanche </a:t>
            </a:r>
          </a:p>
          <a:p>
            <a:pPr marL="0" indent="0">
              <a:buNone/>
            </a:pPr>
            <a:r>
              <a:rPr lang="fr-FR" dirty="0" smtClean="0"/>
              <a:t>	et </a:t>
            </a:r>
            <a:r>
              <a:rPr lang="fr-FR" dirty="0"/>
              <a:t>travail / spiritualité.</a:t>
            </a:r>
          </a:p>
          <a:p>
            <a:pPr marL="0" indent="0">
              <a:buNone/>
            </a:pPr>
            <a:endParaRPr lang="fr-FR" dirty="0"/>
          </a:p>
          <a:p>
            <a:endParaRPr lang="fr-FR" dirty="0"/>
          </a:p>
        </p:txBody>
      </p:sp>
      <p:sp>
        <p:nvSpPr>
          <p:cNvPr id="4" name="Espace réservé du contenu 3"/>
          <p:cNvSpPr>
            <a:spLocks noGrp="1"/>
          </p:cNvSpPr>
          <p:nvPr>
            <p:ph sz="half" idx="2"/>
          </p:nvPr>
        </p:nvSpPr>
        <p:spPr>
          <a:xfrm>
            <a:off x="4648200" y="1790700"/>
            <a:ext cx="4038600" cy="4525963"/>
          </a:xfrm>
        </p:spPr>
        <p:txBody>
          <a:bodyPr>
            <a:normAutofit fontScale="85000" lnSpcReduction="10000"/>
          </a:bodyPr>
          <a:lstStyle/>
          <a:p>
            <a:r>
              <a:rPr lang="fr-FR" dirty="0"/>
              <a:t>18</a:t>
            </a:r>
            <a:r>
              <a:rPr lang="fr-FR" baseline="30000" dirty="0"/>
              <a:t>e</a:t>
            </a:r>
            <a:r>
              <a:rPr lang="fr-FR" dirty="0"/>
              <a:t> s, Adam Smith : vocation sécularisée et main invisible du marché. </a:t>
            </a:r>
          </a:p>
          <a:p>
            <a:endParaRPr lang="fr-FR" dirty="0"/>
          </a:p>
          <a:p>
            <a:r>
              <a:rPr lang="fr-FR" dirty="0"/>
              <a:t>19</a:t>
            </a:r>
            <a:r>
              <a:rPr lang="fr-FR" baseline="30000" dirty="0"/>
              <a:t>e</a:t>
            </a:r>
            <a:r>
              <a:rPr lang="fr-FR" dirty="0"/>
              <a:t>s : l’industrialisation a donné naissance à un monde économique </a:t>
            </a:r>
            <a:r>
              <a:rPr lang="fr-FR" b="1" dirty="0"/>
              <a:t>autonome</a:t>
            </a:r>
            <a:r>
              <a:rPr lang="fr-FR" dirty="0" smtClean="0"/>
              <a:t>.</a:t>
            </a:r>
          </a:p>
          <a:p>
            <a:endParaRPr lang="fr-FR" dirty="0"/>
          </a:p>
          <a:p>
            <a:r>
              <a:rPr lang="fr-FR" dirty="0" smtClean="0"/>
              <a:t>A notre époque, le néo-libéralisme : la religion fait partie de la sphère privée.</a:t>
            </a:r>
            <a:endParaRPr lang="fr-FR" dirty="0"/>
          </a:p>
        </p:txBody>
      </p:sp>
    </p:spTree>
    <p:extLst>
      <p:ext uri="{BB962C8B-B14F-4D97-AF65-F5344CB8AC3E}">
        <p14:creationId xmlns:p14="http://schemas.microsoft.com/office/powerpoint/2010/main" val="1554715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Dans le protestantisme aujourd’hui</a:t>
            </a:r>
            <a:endParaRPr lang="fr-FR" dirty="0"/>
          </a:p>
        </p:txBody>
      </p:sp>
      <p:sp>
        <p:nvSpPr>
          <p:cNvPr id="3" name="Espace réservé du contenu 2"/>
          <p:cNvSpPr>
            <a:spLocks noGrp="1"/>
          </p:cNvSpPr>
          <p:nvPr>
            <p:ph sz="half" idx="1"/>
          </p:nvPr>
        </p:nvSpPr>
        <p:spPr/>
        <p:txBody>
          <a:bodyPr>
            <a:normAutofit fontScale="92500" lnSpcReduction="10000"/>
          </a:bodyPr>
          <a:lstStyle/>
          <a:p>
            <a:pPr marL="0" indent="0">
              <a:buNone/>
            </a:pPr>
            <a:r>
              <a:rPr lang="fr-FR" b="1" dirty="0" smtClean="0"/>
              <a:t>Pourtant, dans </a:t>
            </a:r>
            <a:r>
              <a:rPr lang="fr-FR" b="1" dirty="0"/>
              <a:t>la Bible, </a:t>
            </a:r>
            <a:endParaRPr lang="fr-FR" b="1" dirty="0" smtClean="0"/>
          </a:p>
          <a:p>
            <a:pPr marL="0" indent="0">
              <a:buNone/>
            </a:pPr>
            <a:r>
              <a:rPr lang="fr-FR" b="1" dirty="0"/>
              <a:t/>
            </a:r>
            <a:br>
              <a:rPr lang="fr-FR" b="1" dirty="0"/>
            </a:br>
            <a:r>
              <a:rPr lang="fr-FR" b="1" dirty="0"/>
              <a:t>le travail est très présent !</a:t>
            </a:r>
            <a:endParaRPr lang="fr-FR" dirty="0"/>
          </a:p>
          <a:p>
            <a:endParaRPr lang="fr-FR" dirty="0"/>
          </a:p>
        </p:txBody>
      </p:sp>
      <p:sp>
        <p:nvSpPr>
          <p:cNvPr id="4" name="Espace réservé du contenu 3"/>
          <p:cNvSpPr>
            <a:spLocks noGrp="1"/>
          </p:cNvSpPr>
          <p:nvPr>
            <p:ph sz="half" idx="2"/>
          </p:nvPr>
        </p:nvSpPr>
        <p:spPr/>
        <p:txBody>
          <a:bodyPr>
            <a:normAutofit fontScale="92500" lnSpcReduction="10000"/>
          </a:bodyPr>
          <a:lstStyle/>
          <a:p>
            <a:pPr marL="0" indent="0">
              <a:buNone/>
            </a:pPr>
            <a:r>
              <a:rPr lang="fr-FR" b="1" dirty="0"/>
              <a:t>Recueil </a:t>
            </a:r>
            <a:r>
              <a:rPr lang="fr-FR" b="1" i="1" dirty="0" err="1"/>
              <a:t>Alleluia</a:t>
            </a:r>
            <a:r>
              <a:rPr lang="fr-FR" b="1" dirty="0"/>
              <a:t> </a:t>
            </a:r>
          </a:p>
          <a:p>
            <a:pPr marL="0" indent="0">
              <a:buNone/>
            </a:pPr>
            <a:r>
              <a:rPr lang="fr-FR" dirty="0" smtClean="0"/>
              <a:t>Le </a:t>
            </a:r>
            <a:r>
              <a:rPr lang="fr-FR" dirty="0"/>
              <a:t>travail humain </a:t>
            </a:r>
            <a:r>
              <a:rPr lang="fr-FR" dirty="0" smtClean="0"/>
              <a:t>mentionné dans </a:t>
            </a:r>
            <a:r>
              <a:rPr lang="is-IS" dirty="0" smtClean="0"/>
              <a:t>…</a:t>
            </a:r>
            <a:r>
              <a:rPr lang="fr-FR" dirty="0" smtClean="0"/>
              <a:t> </a:t>
            </a:r>
            <a:r>
              <a:rPr lang="fr-FR" dirty="0"/>
              <a:t>5 chants sur 950. </a:t>
            </a:r>
            <a:endParaRPr lang="fr-FR" dirty="0" smtClean="0"/>
          </a:p>
          <a:p>
            <a:pPr marL="0" indent="0">
              <a:buNone/>
            </a:pPr>
            <a:endParaRPr lang="fr-FR" dirty="0"/>
          </a:p>
          <a:p>
            <a:pPr marL="0" indent="0">
              <a:buNone/>
            </a:pPr>
            <a:r>
              <a:rPr lang="fr-FR" dirty="0" smtClean="0"/>
              <a:t>24</a:t>
            </a:r>
            <a:r>
              <a:rPr lang="fr-FR" dirty="0"/>
              <a:t>-14 / 3 :</a:t>
            </a:r>
          </a:p>
          <a:p>
            <a:pPr marL="0" indent="0">
              <a:buNone/>
            </a:pPr>
            <a:r>
              <a:rPr lang="fr-FR" dirty="0" smtClean="0"/>
              <a:t>Pour </a:t>
            </a:r>
            <a:r>
              <a:rPr lang="fr-FR" dirty="0"/>
              <a:t>les gens de son village, </a:t>
            </a:r>
            <a:r>
              <a:rPr lang="fr-FR" dirty="0" smtClean="0"/>
              <a:t>c’est </a:t>
            </a:r>
            <a:r>
              <a:rPr lang="fr-FR" b="1" dirty="0"/>
              <a:t>le fils du charpentier. </a:t>
            </a:r>
            <a:br>
              <a:rPr lang="fr-FR" b="1" dirty="0"/>
            </a:br>
            <a:r>
              <a:rPr lang="fr-FR" b="1" dirty="0" smtClean="0"/>
              <a:t>Il </a:t>
            </a:r>
            <a:r>
              <a:rPr lang="fr-FR" b="1" dirty="0"/>
              <a:t>travaille de ses mains </a:t>
            </a:r>
            <a:r>
              <a:rPr lang="fr-FR" b="1" dirty="0" smtClean="0"/>
              <a:t>comme </a:t>
            </a:r>
            <a:r>
              <a:rPr lang="fr-FR" b="1" dirty="0"/>
              <a:t>font tous ses amis : </a:t>
            </a:r>
          </a:p>
          <a:p>
            <a:pPr marL="0" indent="0">
              <a:buNone/>
            </a:pPr>
            <a:r>
              <a:rPr lang="fr-FR" b="1" dirty="0" smtClean="0"/>
              <a:t>Il </a:t>
            </a:r>
            <a:r>
              <a:rPr lang="fr-FR" b="1" dirty="0"/>
              <a:t>connaît le dur labeur de </a:t>
            </a:r>
            <a:r>
              <a:rPr lang="fr-FR" b="1" dirty="0" smtClean="0"/>
              <a:t>chaque </a:t>
            </a:r>
            <a:r>
              <a:rPr lang="fr-FR" b="1" dirty="0"/>
              <a:t>jour</a:t>
            </a:r>
            <a:r>
              <a:rPr lang="fr-FR" dirty="0"/>
              <a:t>. </a:t>
            </a:r>
          </a:p>
          <a:p>
            <a:endParaRPr lang="fr-FR" dirty="0"/>
          </a:p>
        </p:txBody>
      </p:sp>
    </p:spTree>
    <p:extLst>
      <p:ext uri="{BB962C8B-B14F-4D97-AF65-F5344CB8AC3E}">
        <p14:creationId xmlns:p14="http://schemas.microsoft.com/office/powerpoint/2010/main" val="2894514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09600"/>
            <a:ext cx="8229600" cy="571500"/>
          </a:xfrm>
        </p:spPr>
        <p:txBody>
          <a:bodyPr>
            <a:noAutofit/>
          </a:bodyPr>
          <a:lstStyle/>
          <a:p>
            <a:r>
              <a:rPr lang="is-IS" sz="3600" b="1" dirty="0"/>
              <a:t>L</a:t>
            </a:r>
            <a:r>
              <a:rPr lang="is-IS" sz="3600" b="1" dirty="0" smtClean="0"/>
              <a:t>a </a:t>
            </a:r>
            <a:r>
              <a:rPr lang="fr-FR" sz="3600" b="1" dirty="0" smtClean="0"/>
              <a:t>vision </a:t>
            </a:r>
            <a:r>
              <a:rPr lang="fr-FR" sz="3600" b="1" dirty="0"/>
              <a:t>catholique du travail</a:t>
            </a:r>
            <a:br>
              <a:rPr lang="fr-FR" sz="3600" b="1" dirty="0"/>
            </a:br>
            <a:endParaRPr lang="fr-FR" sz="3600" dirty="0"/>
          </a:p>
        </p:txBody>
      </p:sp>
      <p:sp>
        <p:nvSpPr>
          <p:cNvPr id="3" name="Espace réservé du contenu 2"/>
          <p:cNvSpPr>
            <a:spLocks noGrp="1"/>
          </p:cNvSpPr>
          <p:nvPr>
            <p:ph idx="1"/>
          </p:nvPr>
        </p:nvSpPr>
        <p:spPr>
          <a:xfrm>
            <a:off x="457200" y="1498600"/>
            <a:ext cx="8229600" cy="4627563"/>
          </a:xfrm>
        </p:spPr>
        <p:txBody>
          <a:bodyPr>
            <a:normAutofit fontScale="92500" lnSpcReduction="20000"/>
          </a:bodyPr>
          <a:lstStyle/>
          <a:p>
            <a:r>
              <a:rPr lang="fr-FR" dirty="0"/>
              <a:t>Remarquable par </a:t>
            </a:r>
            <a:r>
              <a:rPr lang="fr-FR" b="1" dirty="0">
                <a:solidFill>
                  <a:srgbClr val="0000FF"/>
                </a:solidFill>
              </a:rPr>
              <a:t>la place importante </a:t>
            </a:r>
            <a:r>
              <a:rPr lang="fr-FR" dirty="0"/>
              <a:t>qu’elle donne au travail : source de dignité, de développement humain et de sanctification</a:t>
            </a:r>
            <a:r>
              <a:rPr lang="fr-FR" dirty="0" smtClean="0"/>
              <a:t>.</a:t>
            </a:r>
          </a:p>
          <a:p>
            <a:endParaRPr lang="fr-FR" dirty="0" smtClean="0"/>
          </a:p>
          <a:p>
            <a:r>
              <a:rPr lang="fr-FR" dirty="0"/>
              <a:t>Le travail est fait pour l’homme et non l’homme pour le travail. </a:t>
            </a:r>
            <a:endParaRPr lang="fr-FR" dirty="0" smtClean="0"/>
          </a:p>
          <a:p>
            <a:endParaRPr lang="fr-FR" dirty="0"/>
          </a:p>
          <a:p>
            <a:pPr>
              <a:spcBef>
                <a:spcPts val="1800"/>
              </a:spcBef>
            </a:pPr>
            <a:r>
              <a:rPr lang="fr-FR" dirty="0"/>
              <a:t>Une </a:t>
            </a:r>
            <a:r>
              <a:rPr lang="fr-FR" dirty="0" smtClean="0"/>
              <a:t>difficulté dans les textes officiels </a:t>
            </a:r>
            <a:r>
              <a:rPr lang="fr-FR" dirty="0">
                <a:solidFill>
                  <a:srgbClr val="0000FF"/>
                </a:solidFill>
              </a:rPr>
              <a:t>: la vision de la souffrance au travail,</a:t>
            </a:r>
            <a:r>
              <a:rPr lang="fr-FR" dirty="0"/>
              <a:t> considérée comme rédemptrice lorsqu’elle est vécue en union avec le Christ</a:t>
            </a:r>
            <a:r>
              <a:rPr lang="fr-FR" dirty="0" smtClean="0"/>
              <a:t>.</a:t>
            </a:r>
          </a:p>
          <a:p>
            <a:pPr>
              <a:spcBef>
                <a:spcPts val="1800"/>
              </a:spcBef>
            </a:pPr>
            <a:endParaRPr lang="fr-FR" dirty="0"/>
          </a:p>
        </p:txBody>
      </p:sp>
    </p:spTree>
    <p:extLst>
      <p:ext uri="{BB962C8B-B14F-4D97-AF65-F5344CB8AC3E}">
        <p14:creationId xmlns:p14="http://schemas.microsoft.com/office/powerpoint/2010/main" val="837578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protestantisme aujourd’hui</a:t>
            </a:r>
            <a:endParaRPr lang="fr-FR" dirty="0"/>
          </a:p>
        </p:txBody>
      </p:sp>
      <p:sp>
        <p:nvSpPr>
          <p:cNvPr id="3" name="Espace réservé du contenu 2"/>
          <p:cNvSpPr>
            <a:spLocks noGrp="1"/>
          </p:cNvSpPr>
          <p:nvPr>
            <p:ph idx="1"/>
          </p:nvPr>
        </p:nvSpPr>
        <p:spPr>
          <a:xfrm>
            <a:off x="457200" y="1689100"/>
            <a:ext cx="8229600" cy="4437063"/>
          </a:xfrm>
        </p:spPr>
        <p:txBody>
          <a:bodyPr>
            <a:normAutofit fontScale="92500" lnSpcReduction="10000"/>
          </a:bodyPr>
          <a:lstStyle/>
          <a:p>
            <a:r>
              <a:rPr lang="fr-FR" dirty="0" smtClean="0"/>
              <a:t>Dépasser le clivage spiritualité / travail et prendre au sérieux </a:t>
            </a:r>
            <a:r>
              <a:rPr lang="fr-FR" b="1" dirty="0" smtClean="0"/>
              <a:t>l’Incarnation</a:t>
            </a:r>
            <a:r>
              <a:rPr lang="fr-FR" dirty="0" smtClean="0"/>
              <a:t> de Dieu en Jésus-Christ : </a:t>
            </a:r>
          </a:p>
          <a:p>
            <a:pPr marL="0" indent="0">
              <a:buNone/>
            </a:pPr>
            <a:r>
              <a:rPr lang="fr-FR" dirty="0"/>
              <a:t>	</a:t>
            </a:r>
            <a:r>
              <a:rPr lang="fr-FR" dirty="0" smtClean="0"/>
              <a:t>«  La Parole a été faite chair » (Jean 1).</a:t>
            </a:r>
          </a:p>
          <a:p>
            <a:endParaRPr lang="fr-FR" dirty="0" smtClean="0"/>
          </a:p>
          <a:p>
            <a:r>
              <a:rPr lang="fr-FR" dirty="0" smtClean="0"/>
              <a:t>Redécouvrir l’importance du </a:t>
            </a:r>
            <a:r>
              <a:rPr lang="fr-FR" b="1" i="1" dirty="0" smtClean="0"/>
              <a:t>shabbat</a:t>
            </a:r>
            <a:r>
              <a:rPr lang="fr-FR" dirty="0" smtClean="0"/>
              <a:t> et sa dimension </a:t>
            </a:r>
            <a:r>
              <a:rPr lang="fr-FR" b="1" dirty="0" smtClean="0"/>
              <a:t>libératrice</a:t>
            </a:r>
            <a:r>
              <a:rPr lang="fr-FR" dirty="0"/>
              <a:t> </a:t>
            </a:r>
            <a:r>
              <a:rPr lang="fr-FR" dirty="0" smtClean="0"/>
              <a:t>: Pour </a:t>
            </a:r>
            <a:r>
              <a:rPr lang="fr-FR" dirty="0"/>
              <a:t>changer, il faut commencer par s’arrêter</a:t>
            </a:r>
            <a:r>
              <a:rPr lang="fr-FR" b="1" dirty="0"/>
              <a:t>.</a:t>
            </a:r>
          </a:p>
          <a:p>
            <a:pPr marL="0" indent="0">
              <a:buNone/>
            </a:pPr>
            <a:endParaRPr lang="fr-FR" b="1" i="1" dirty="0"/>
          </a:p>
          <a:p>
            <a:r>
              <a:rPr lang="fr-FR" b="1" i="1" dirty="0"/>
              <a:t>Le Créateur  «… vit que cela était bon ! »</a:t>
            </a:r>
          </a:p>
          <a:p>
            <a:endParaRPr lang="fr-FR" b="1" dirty="0"/>
          </a:p>
          <a:p>
            <a:endParaRPr lang="fr-FR" dirty="0"/>
          </a:p>
        </p:txBody>
      </p:sp>
    </p:spTree>
    <p:extLst>
      <p:ext uri="{BB962C8B-B14F-4D97-AF65-F5344CB8AC3E}">
        <p14:creationId xmlns:p14="http://schemas.microsoft.com/office/powerpoint/2010/main" val="162969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Débat : l’allocation </a:t>
            </a:r>
            <a:r>
              <a:rPr lang="fr-FR" dirty="0"/>
              <a:t>universelle </a:t>
            </a:r>
          </a:p>
        </p:txBody>
      </p:sp>
      <p:sp>
        <p:nvSpPr>
          <p:cNvPr id="3" name="Espace réservé du contenu 2"/>
          <p:cNvSpPr>
            <a:spLocks noGrp="1"/>
          </p:cNvSpPr>
          <p:nvPr>
            <p:ph idx="1"/>
          </p:nvPr>
        </p:nvSpPr>
        <p:spPr>
          <a:xfrm>
            <a:off x="457200" y="1765300"/>
            <a:ext cx="8229600" cy="4360863"/>
          </a:xfrm>
        </p:spPr>
        <p:txBody>
          <a:bodyPr/>
          <a:lstStyle/>
          <a:p>
            <a:r>
              <a:rPr lang="fr-FR" dirty="0"/>
              <a:t>Une fausse piste, qui prolonge le clivage spiritualité / travail. </a:t>
            </a:r>
            <a:endParaRPr lang="fr-FR" dirty="0" smtClean="0"/>
          </a:p>
          <a:p>
            <a:endParaRPr lang="fr-FR" dirty="0" smtClean="0"/>
          </a:p>
          <a:p>
            <a:r>
              <a:rPr lang="fr-FR" dirty="0" smtClean="0"/>
              <a:t>Chaque personne a besoin </a:t>
            </a:r>
            <a:r>
              <a:rPr lang="fr-FR" b="1" u="sng" dirty="0" smtClean="0"/>
              <a:t>à la fois </a:t>
            </a:r>
            <a:r>
              <a:rPr lang="fr-FR" dirty="0" smtClean="0"/>
              <a:t>d’un revenu décent et d’un travail digne.</a:t>
            </a:r>
          </a:p>
          <a:p>
            <a:endParaRPr lang="fr-FR" dirty="0" smtClean="0"/>
          </a:p>
          <a:p>
            <a:r>
              <a:rPr lang="fr-FR" dirty="0" smtClean="0"/>
              <a:t>Par ailleurs </a:t>
            </a:r>
            <a:r>
              <a:rPr lang="is-IS" dirty="0" smtClean="0"/>
              <a:t>…</a:t>
            </a:r>
            <a:r>
              <a:rPr lang="fr-FR" dirty="0" smtClean="0"/>
              <a:t> c’est une illusion : qui paierait </a:t>
            </a:r>
            <a:r>
              <a:rPr lang="fr-FR" dirty="0"/>
              <a:t>?</a:t>
            </a:r>
          </a:p>
          <a:p>
            <a:pPr marL="0" indent="0">
              <a:buNone/>
            </a:pPr>
            <a:endParaRPr lang="fr-FR" dirty="0"/>
          </a:p>
          <a:p>
            <a:endParaRPr lang="fr-FR" dirty="0" smtClean="0"/>
          </a:p>
        </p:txBody>
      </p:sp>
    </p:spTree>
    <p:extLst>
      <p:ext uri="{BB962C8B-B14F-4D97-AF65-F5344CB8AC3E}">
        <p14:creationId xmlns:p14="http://schemas.microsoft.com/office/powerpoint/2010/main" val="2642601473"/>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1793</TotalTime>
  <Words>1768</Words>
  <Application>Microsoft Macintosh PowerPoint</Application>
  <PresentationFormat>Présentation à l'écran (4:3)</PresentationFormat>
  <Paragraphs>231</Paragraphs>
  <Slides>30</Slides>
  <Notes>17</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Sens du travail :  une approche protestante  Pierre Farron  </vt:lpstr>
      <vt:lpstr>Pour commencer</vt:lpstr>
      <vt:lpstr>1. Le sens - quelques éléments</vt:lpstr>
      <vt:lpstr>2. Le travail : une activité complexe</vt:lpstr>
      <vt:lpstr>Une spécificité du travail humain</vt:lpstr>
      <vt:lpstr>Le travail humain</vt:lpstr>
      <vt:lpstr>Nos deux racines</vt:lpstr>
      <vt:lpstr>Une racine inconnue : la Grèce antique</vt:lpstr>
      <vt:lpstr>Héritage de la Grèce antique : la vision du travail dans notre culture</vt:lpstr>
      <vt:lpstr>Méconnue, la racine judéo-chrétienne</vt:lpstr>
      <vt:lpstr>Travail et Bible</vt:lpstr>
      <vt:lpstr>L’Exode : le Grand Patron exige la pause</vt:lpstr>
      <vt:lpstr>Un cadre pour la liberté : le commandement du shabbat</vt:lpstr>
      <vt:lpstr>Travail humain dans Genèse 1</vt:lpstr>
      <vt:lpstr>Genèse 2</vt:lpstr>
      <vt:lpstr>Le travail d’un maître</vt:lpstr>
      <vt:lpstr>L’interdit</vt:lpstr>
      <vt:lpstr>Deux interprétations </vt:lpstr>
      <vt:lpstr>Le travail perd son sens : la tour de Babel</vt:lpstr>
      <vt:lpstr>Jésus et le travail </vt:lpstr>
      <vt:lpstr>La parabole des talents</vt:lpstr>
      <vt:lpstr>Avant la Réforme : le Moyen-Age</vt:lpstr>
      <vt:lpstr>Luther et Calvin</vt:lpstr>
      <vt:lpstr>Luther</vt:lpstr>
      <vt:lpstr>Calvin</vt:lpstr>
      <vt:lpstr>Depuis le 17e s :  clivage travail / spiritualité</vt:lpstr>
      <vt:lpstr>Dans le protestantisme aujourd’hui</vt:lpstr>
      <vt:lpstr>La vision catholique du travail </vt:lpstr>
      <vt:lpstr>Le protestantisme aujourd’hui</vt:lpstr>
      <vt:lpstr>Débat : l’allocation universelle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Farron</dc:creator>
  <cp:lastModifiedBy>Pierre Farron</cp:lastModifiedBy>
  <cp:revision>150</cp:revision>
  <dcterms:created xsi:type="dcterms:W3CDTF">2013-03-31T14:40:10Z</dcterms:created>
  <dcterms:modified xsi:type="dcterms:W3CDTF">2017-09-28T05:42:38Z</dcterms:modified>
</cp:coreProperties>
</file>